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14"/>
  </p:notesMasterIdLst>
  <p:sldIdLst>
    <p:sldId id="276" r:id="rId3"/>
    <p:sldId id="277" r:id="rId4"/>
    <p:sldId id="278" r:id="rId5"/>
    <p:sldId id="279" r:id="rId6"/>
    <p:sldId id="262" r:id="rId7"/>
    <p:sldId id="272" r:id="rId8"/>
    <p:sldId id="282" r:id="rId9"/>
    <p:sldId id="283" r:id="rId10"/>
    <p:sldId id="273" r:id="rId11"/>
    <p:sldId id="274" r:id="rId12"/>
    <p:sldId id="286" r:id="rId1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8F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75445" autoAdjust="0"/>
  </p:normalViewPr>
  <p:slideViewPr>
    <p:cSldViewPr snapToObjects="1">
      <p:cViewPr>
        <p:scale>
          <a:sx n="92" d="100"/>
          <a:sy n="92" d="100"/>
        </p:scale>
        <p:origin x="-2184" y="-72"/>
      </p:cViewPr>
      <p:guideLst>
        <p:guide orient="horz" pos="2614"/>
        <p:guide pos="54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B65581-755C-4CF6-9B20-FA827F113B1E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FF8CD922-0559-49D4-9C29-A8B3AC11BFAF}">
      <dgm:prSet phldrT="[Text]"/>
      <dgm:spPr/>
      <dgm:t>
        <a:bodyPr/>
        <a:lstStyle/>
        <a:p>
          <a:r>
            <a:rPr lang="de-DE" dirty="0"/>
            <a:t>Thermoplaste</a:t>
          </a:r>
        </a:p>
        <a:p>
          <a:endParaRPr lang="de-DE" dirty="0"/>
        </a:p>
        <a:p>
          <a:r>
            <a:rPr lang="de-DE" dirty="0"/>
            <a:t>verformbar</a:t>
          </a:r>
        </a:p>
        <a:p>
          <a:r>
            <a:rPr lang="de-DE" dirty="0"/>
            <a:t>(unter Hitze)</a:t>
          </a:r>
        </a:p>
      </dgm:t>
    </dgm:pt>
    <dgm:pt modelId="{C10172BD-C54C-4DAD-97C6-64BD64BA602C}" type="parTrans" cxnId="{CC352E60-FC7A-41DD-BC03-9DADDB9E6E68}">
      <dgm:prSet/>
      <dgm:spPr/>
      <dgm:t>
        <a:bodyPr/>
        <a:lstStyle/>
        <a:p>
          <a:endParaRPr lang="de-DE"/>
        </a:p>
      </dgm:t>
    </dgm:pt>
    <dgm:pt modelId="{CA822329-7FC9-44FD-86DC-C1D49B2A91CE}" type="sibTrans" cxnId="{CC352E60-FC7A-41DD-BC03-9DADDB9E6E68}">
      <dgm:prSet/>
      <dgm:spPr/>
      <dgm:t>
        <a:bodyPr/>
        <a:lstStyle/>
        <a:p>
          <a:endParaRPr lang="de-DE"/>
        </a:p>
      </dgm:t>
    </dgm:pt>
    <dgm:pt modelId="{0EE4F4C7-451C-4611-AB28-B8D360D39F69}">
      <dgm:prSet phldrT="[Text]"/>
      <dgm:spPr/>
      <dgm:t>
        <a:bodyPr/>
        <a:lstStyle/>
        <a:p>
          <a:r>
            <a:rPr lang="de-DE" dirty="0"/>
            <a:t>Duroplast</a:t>
          </a:r>
          <a:r>
            <a:rPr lang="cs-CZ" dirty="0"/>
            <a:t>y</a:t>
          </a:r>
          <a:endParaRPr lang="de-DE" dirty="0"/>
        </a:p>
        <a:p>
          <a:endParaRPr lang="de-DE" dirty="0"/>
        </a:p>
        <a:p>
          <a:r>
            <a:rPr lang="cs-CZ" dirty="0"/>
            <a:t>pevné</a:t>
          </a:r>
          <a:endParaRPr lang="de-DE" dirty="0"/>
        </a:p>
      </dgm:t>
    </dgm:pt>
    <dgm:pt modelId="{1E4C5C0A-9061-44EA-A7AB-167953B6DC0F}" type="parTrans" cxnId="{4F19F021-D71C-48AC-833A-D1CBEBF75966}">
      <dgm:prSet/>
      <dgm:spPr/>
      <dgm:t>
        <a:bodyPr/>
        <a:lstStyle/>
        <a:p>
          <a:endParaRPr lang="de-DE"/>
        </a:p>
      </dgm:t>
    </dgm:pt>
    <dgm:pt modelId="{37D731B9-DE7F-4532-BC4D-B1A999A498DD}" type="sibTrans" cxnId="{4F19F021-D71C-48AC-833A-D1CBEBF75966}">
      <dgm:prSet/>
      <dgm:spPr/>
      <dgm:t>
        <a:bodyPr/>
        <a:lstStyle/>
        <a:p>
          <a:endParaRPr lang="de-DE"/>
        </a:p>
      </dgm:t>
    </dgm:pt>
    <dgm:pt modelId="{9717AB00-7F2C-4EE3-88B8-9B47D509853B}">
      <dgm:prSet phldrT="[Text]"/>
      <dgm:spPr/>
      <dgm:t>
        <a:bodyPr/>
        <a:lstStyle/>
        <a:p>
          <a:r>
            <a:rPr lang="de-DE" dirty="0"/>
            <a:t>Elastomer</a:t>
          </a:r>
          <a:r>
            <a:rPr lang="cs-CZ" dirty="0"/>
            <a:t>y</a:t>
          </a:r>
          <a:endParaRPr lang="de-DE" dirty="0"/>
        </a:p>
        <a:p>
          <a:endParaRPr lang="de-DE" dirty="0"/>
        </a:p>
        <a:p>
          <a:r>
            <a:rPr lang="de-DE" dirty="0" err="1"/>
            <a:t>elasti</a:t>
          </a:r>
          <a:r>
            <a:rPr lang="cs-CZ" dirty="0"/>
            <a:t>cké</a:t>
          </a:r>
          <a:endParaRPr lang="de-DE" dirty="0"/>
        </a:p>
      </dgm:t>
    </dgm:pt>
    <dgm:pt modelId="{14F6112E-81C2-4D63-A399-1A93C2C3A011}" type="parTrans" cxnId="{602FB8F5-6F58-4340-8A2D-346BEDEA3E63}">
      <dgm:prSet/>
      <dgm:spPr/>
      <dgm:t>
        <a:bodyPr/>
        <a:lstStyle/>
        <a:p>
          <a:endParaRPr lang="de-DE"/>
        </a:p>
      </dgm:t>
    </dgm:pt>
    <dgm:pt modelId="{CDE9C57E-B6DD-4950-A06B-DDC75F9258DF}" type="sibTrans" cxnId="{602FB8F5-6F58-4340-8A2D-346BEDEA3E63}">
      <dgm:prSet/>
      <dgm:spPr/>
      <dgm:t>
        <a:bodyPr/>
        <a:lstStyle/>
        <a:p>
          <a:endParaRPr lang="de-DE"/>
        </a:p>
      </dgm:t>
    </dgm:pt>
    <dgm:pt modelId="{C2DAC975-62B3-495D-8F68-1A0FB53F2E9D}" type="pres">
      <dgm:prSet presAssocID="{84B65581-755C-4CF6-9B20-FA827F113B1E}" presName="Name0" presStyleCnt="0">
        <dgm:presLayoutVars>
          <dgm:dir/>
          <dgm:resizeHandles val="exact"/>
        </dgm:presLayoutVars>
      </dgm:prSet>
      <dgm:spPr/>
    </dgm:pt>
    <dgm:pt modelId="{61AD2723-C68B-4AA0-B0F4-F15FCFAF2076}" type="pres">
      <dgm:prSet presAssocID="{84B65581-755C-4CF6-9B20-FA827F113B1E}" presName="bkgdShp" presStyleLbl="alignAccFollowNode1" presStyleIdx="0" presStyleCnt="1"/>
      <dgm:spPr/>
    </dgm:pt>
    <dgm:pt modelId="{155D56A9-98F9-4089-B9C5-1CF6293F82E3}" type="pres">
      <dgm:prSet presAssocID="{84B65581-755C-4CF6-9B20-FA827F113B1E}" presName="linComp" presStyleCnt="0"/>
      <dgm:spPr/>
    </dgm:pt>
    <dgm:pt modelId="{5E1BB842-D4E5-4470-9A40-8D344ED4D77C}" type="pres">
      <dgm:prSet presAssocID="{FF8CD922-0559-49D4-9C29-A8B3AC11BFAF}" presName="compNode" presStyleCnt="0"/>
      <dgm:spPr/>
    </dgm:pt>
    <dgm:pt modelId="{9472F5D6-AED3-4AA2-9994-327151D0AA2A}" type="pres">
      <dgm:prSet presAssocID="{FF8CD922-0559-49D4-9C29-A8B3AC11BFA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68A6C57-B3C5-450E-8D5A-7F1DE302AC30}" type="pres">
      <dgm:prSet presAssocID="{FF8CD922-0559-49D4-9C29-A8B3AC11BFAF}" presName="invisiNode" presStyleLbl="node1" presStyleIdx="0" presStyleCnt="3"/>
      <dgm:spPr/>
    </dgm:pt>
    <dgm:pt modelId="{FB315EC3-33D9-4B06-9279-5F58DD912DA1}" type="pres">
      <dgm:prSet presAssocID="{FF8CD922-0559-49D4-9C29-A8B3AC11BFAF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1033D6D-E47F-43B5-AB28-DB41C01D206F}" type="pres">
      <dgm:prSet presAssocID="{CA822329-7FC9-44FD-86DC-C1D49B2A91CE}" presName="sibTrans" presStyleLbl="sibTrans2D1" presStyleIdx="0" presStyleCnt="0"/>
      <dgm:spPr/>
      <dgm:t>
        <a:bodyPr/>
        <a:lstStyle/>
        <a:p>
          <a:endParaRPr lang="de-DE"/>
        </a:p>
      </dgm:t>
    </dgm:pt>
    <dgm:pt modelId="{A454F102-6D64-48C6-A7C1-5434AC23A713}" type="pres">
      <dgm:prSet presAssocID="{0EE4F4C7-451C-4611-AB28-B8D360D39F69}" presName="compNode" presStyleCnt="0"/>
      <dgm:spPr/>
    </dgm:pt>
    <dgm:pt modelId="{4B22A88C-CF99-49AD-979A-9771436ED5B8}" type="pres">
      <dgm:prSet presAssocID="{0EE4F4C7-451C-4611-AB28-B8D360D39F6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9B7BBCF-C206-4C27-BC0F-66DB9E87A39A}" type="pres">
      <dgm:prSet presAssocID="{0EE4F4C7-451C-4611-AB28-B8D360D39F69}" presName="invisiNode" presStyleLbl="node1" presStyleIdx="1" presStyleCnt="3"/>
      <dgm:spPr/>
    </dgm:pt>
    <dgm:pt modelId="{FAC790DB-88F6-4C85-A134-48C03AEF789F}" type="pres">
      <dgm:prSet presAssocID="{0EE4F4C7-451C-4611-AB28-B8D360D39F69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6286459-FF14-478A-A225-D2276647E8D5}" type="pres">
      <dgm:prSet presAssocID="{37D731B9-DE7F-4532-BC4D-B1A999A498DD}" presName="sibTrans" presStyleLbl="sibTrans2D1" presStyleIdx="0" presStyleCnt="0"/>
      <dgm:spPr/>
      <dgm:t>
        <a:bodyPr/>
        <a:lstStyle/>
        <a:p>
          <a:endParaRPr lang="de-DE"/>
        </a:p>
      </dgm:t>
    </dgm:pt>
    <dgm:pt modelId="{20EC9499-E496-4795-828F-9A0696DA9665}" type="pres">
      <dgm:prSet presAssocID="{9717AB00-7F2C-4EE3-88B8-9B47D509853B}" presName="compNode" presStyleCnt="0"/>
      <dgm:spPr/>
    </dgm:pt>
    <dgm:pt modelId="{1A14A799-6A53-4112-9B1F-D54B8ACD84A5}" type="pres">
      <dgm:prSet presAssocID="{9717AB00-7F2C-4EE3-88B8-9B47D509853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DEE965F-4ADF-40FB-ABCD-30A64C434830}" type="pres">
      <dgm:prSet presAssocID="{9717AB00-7F2C-4EE3-88B8-9B47D509853B}" presName="invisiNode" presStyleLbl="node1" presStyleIdx="2" presStyleCnt="3"/>
      <dgm:spPr/>
    </dgm:pt>
    <dgm:pt modelId="{0F4201B6-937A-437C-B3F6-695E08AB203B}" type="pres">
      <dgm:prSet presAssocID="{9717AB00-7F2C-4EE3-88B8-9B47D509853B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17E6A397-1708-4BCD-85EE-E7C55D10D319}" type="presOf" srcId="{84B65581-755C-4CF6-9B20-FA827F113B1E}" destId="{C2DAC975-62B3-495D-8F68-1A0FB53F2E9D}" srcOrd="0" destOrd="0" presId="urn:microsoft.com/office/officeart/2005/8/layout/pList2"/>
    <dgm:cxn modelId="{0357E78D-AED8-48ED-8607-CA6DFEB0E21A}" type="presOf" srcId="{FF8CD922-0559-49D4-9C29-A8B3AC11BFAF}" destId="{9472F5D6-AED3-4AA2-9994-327151D0AA2A}" srcOrd="0" destOrd="0" presId="urn:microsoft.com/office/officeart/2005/8/layout/pList2"/>
    <dgm:cxn modelId="{CC352E60-FC7A-41DD-BC03-9DADDB9E6E68}" srcId="{84B65581-755C-4CF6-9B20-FA827F113B1E}" destId="{FF8CD922-0559-49D4-9C29-A8B3AC11BFAF}" srcOrd="0" destOrd="0" parTransId="{C10172BD-C54C-4DAD-97C6-64BD64BA602C}" sibTransId="{CA822329-7FC9-44FD-86DC-C1D49B2A91CE}"/>
    <dgm:cxn modelId="{4F19F021-D71C-48AC-833A-D1CBEBF75966}" srcId="{84B65581-755C-4CF6-9B20-FA827F113B1E}" destId="{0EE4F4C7-451C-4611-AB28-B8D360D39F69}" srcOrd="1" destOrd="0" parTransId="{1E4C5C0A-9061-44EA-A7AB-167953B6DC0F}" sibTransId="{37D731B9-DE7F-4532-BC4D-B1A999A498DD}"/>
    <dgm:cxn modelId="{9C5160E7-EB15-4EFE-8F25-427A348E28FD}" type="presOf" srcId="{9717AB00-7F2C-4EE3-88B8-9B47D509853B}" destId="{1A14A799-6A53-4112-9B1F-D54B8ACD84A5}" srcOrd="0" destOrd="0" presId="urn:microsoft.com/office/officeart/2005/8/layout/pList2"/>
    <dgm:cxn modelId="{3B135017-5F5C-4193-BF25-0C197405CA3C}" type="presOf" srcId="{37D731B9-DE7F-4532-BC4D-B1A999A498DD}" destId="{86286459-FF14-478A-A225-D2276647E8D5}" srcOrd="0" destOrd="0" presId="urn:microsoft.com/office/officeart/2005/8/layout/pList2"/>
    <dgm:cxn modelId="{602FB8F5-6F58-4340-8A2D-346BEDEA3E63}" srcId="{84B65581-755C-4CF6-9B20-FA827F113B1E}" destId="{9717AB00-7F2C-4EE3-88B8-9B47D509853B}" srcOrd="2" destOrd="0" parTransId="{14F6112E-81C2-4D63-A399-1A93C2C3A011}" sibTransId="{CDE9C57E-B6DD-4950-A06B-DDC75F9258DF}"/>
    <dgm:cxn modelId="{462BD9D4-C7BB-4064-BF61-28A1E0FC7ABC}" type="presOf" srcId="{0EE4F4C7-451C-4611-AB28-B8D360D39F69}" destId="{4B22A88C-CF99-49AD-979A-9771436ED5B8}" srcOrd="0" destOrd="0" presId="urn:microsoft.com/office/officeart/2005/8/layout/pList2"/>
    <dgm:cxn modelId="{FF7B521C-691E-4FA4-B96E-954E27E908F6}" type="presOf" srcId="{CA822329-7FC9-44FD-86DC-C1D49B2A91CE}" destId="{51033D6D-E47F-43B5-AB28-DB41C01D206F}" srcOrd="0" destOrd="0" presId="urn:microsoft.com/office/officeart/2005/8/layout/pList2"/>
    <dgm:cxn modelId="{8269DCFB-5D61-47EF-8AE7-83A19042FAD0}" type="presParOf" srcId="{C2DAC975-62B3-495D-8F68-1A0FB53F2E9D}" destId="{61AD2723-C68B-4AA0-B0F4-F15FCFAF2076}" srcOrd="0" destOrd="0" presId="urn:microsoft.com/office/officeart/2005/8/layout/pList2"/>
    <dgm:cxn modelId="{97AA4C4D-B3BB-431E-B4CD-E4ACD306EC9F}" type="presParOf" srcId="{C2DAC975-62B3-495D-8F68-1A0FB53F2E9D}" destId="{155D56A9-98F9-4089-B9C5-1CF6293F82E3}" srcOrd="1" destOrd="0" presId="urn:microsoft.com/office/officeart/2005/8/layout/pList2"/>
    <dgm:cxn modelId="{408F8CED-480E-4669-81AE-D2F0187CE5ED}" type="presParOf" srcId="{155D56A9-98F9-4089-B9C5-1CF6293F82E3}" destId="{5E1BB842-D4E5-4470-9A40-8D344ED4D77C}" srcOrd="0" destOrd="0" presId="urn:microsoft.com/office/officeart/2005/8/layout/pList2"/>
    <dgm:cxn modelId="{7A92DEEE-9265-486D-B81A-FEE0AE21E899}" type="presParOf" srcId="{5E1BB842-D4E5-4470-9A40-8D344ED4D77C}" destId="{9472F5D6-AED3-4AA2-9994-327151D0AA2A}" srcOrd="0" destOrd="0" presId="urn:microsoft.com/office/officeart/2005/8/layout/pList2"/>
    <dgm:cxn modelId="{43C84325-A261-4F03-BB67-EEAFBE4C9506}" type="presParOf" srcId="{5E1BB842-D4E5-4470-9A40-8D344ED4D77C}" destId="{C68A6C57-B3C5-450E-8D5A-7F1DE302AC30}" srcOrd="1" destOrd="0" presId="urn:microsoft.com/office/officeart/2005/8/layout/pList2"/>
    <dgm:cxn modelId="{9893890C-C86D-4AD8-A8AA-2C800DD2A3A7}" type="presParOf" srcId="{5E1BB842-D4E5-4470-9A40-8D344ED4D77C}" destId="{FB315EC3-33D9-4B06-9279-5F58DD912DA1}" srcOrd="2" destOrd="0" presId="urn:microsoft.com/office/officeart/2005/8/layout/pList2"/>
    <dgm:cxn modelId="{5CEB8761-6C28-4FD3-9865-5FFF53AFBFFE}" type="presParOf" srcId="{155D56A9-98F9-4089-B9C5-1CF6293F82E3}" destId="{51033D6D-E47F-43B5-AB28-DB41C01D206F}" srcOrd="1" destOrd="0" presId="urn:microsoft.com/office/officeart/2005/8/layout/pList2"/>
    <dgm:cxn modelId="{878D29A8-2B49-4E38-AE84-85397CEA7734}" type="presParOf" srcId="{155D56A9-98F9-4089-B9C5-1CF6293F82E3}" destId="{A454F102-6D64-48C6-A7C1-5434AC23A713}" srcOrd="2" destOrd="0" presId="urn:microsoft.com/office/officeart/2005/8/layout/pList2"/>
    <dgm:cxn modelId="{932BBDF6-FDE5-4FA0-A2F0-ABDCD1A40313}" type="presParOf" srcId="{A454F102-6D64-48C6-A7C1-5434AC23A713}" destId="{4B22A88C-CF99-49AD-979A-9771436ED5B8}" srcOrd="0" destOrd="0" presId="urn:microsoft.com/office/officeart/2005/8/layout/pList2"/>
    <dgm:cxn modelId="{F1C30649-C256-4AE6-AD82-CCBF4B94CEAA}" type="presParOf" srcId="{A454F102-6D64-48C6-A7C1-5434AC23A713}" destId="{09B7BBCF-C206-4C27-BC0F-66DB9E87A39A}" srcOrd="1" destOrd="0" presId="urn:microsoft.com/office/officeart/2005/8/layout/pList2"/>
    <dgm:cxn modelId="{318AA320-D912-4C73-9E99-E3B13FF9FBC3}" type="presParOf" srcId="{A454F102-6D64-48C6-A7C1-5434AC23A713}" destId="{FAC790DB-88F6-4C85-A134-48C03AEF789F}" srcOrd="2" destOrd="0" presId="urn:microsoft.com/office/officeart/2005/8/layout/pList2"/>
    <dgm:cxn modelId="{80957E87-0689-47CD-9D42-CAC4560D5665}" type="presParOf" srcId="{155D56A9-98F9-4089-B9C5-1CF6293F82E3}" destId="{86286459-FF14-478A-A225-D2276647E8D5}" srcOrd="3" destOrd="0" presId="urn:microsoft.com/office/officeart/2005/8/layout/pList2"/>
    <dgm:cxn modelId="{8B3ECAD0-9972-43F7-B074-1F6B022C6543}" type="presParOf" srcId="{155D56A9-98F9-4089-B9C5-1CF6293F82E3}" destId="{20EC9499-E496-4795-828F-9A0696DA9665}" srcOrd="4" destOrd="0" presId="urn:microsoft.com/office/officeart/2005/8/layout/pList2"/>
    <dgm:cxn modelId="{B0994BEC-C0AE-46F6-9FB1-1780A2D37A69}" type="presParOf" srcId="{20EC9499-E496-4795-828F-9A0696DA9665}" destId="{1A14A799-6A53-4112-9B1F-D54B8ACD84A5}" srcOrd="0" destOrd="0" presId="urn:microsoft.com/office/officeart/2005/8/layout/pList2"/>
    <dgm:cxn modelId="{7A523620-00C0-436B-9415-7AA10CD6D915}" type="presParOf" srcId="{20EC9499-E496-4795-828F-9A0696DA9665}" destId="{FDEE965F-4ADF-40FB-ABCD-30A64C434830}" srcOrd="1" destOrd="0" presId="urn:microsoft.com/office/officeart/2005/8/layout/pList2"/>
    <dgm:cxn modelId="{93E84188-411A-4920-A3E2-E73D1BBBE3C9}" type="presParOf" srcId="{20EC9499-E496-4795-828F-9A0696DA9665}" destId="{0F4201B6-937A-437C-B3F6-695E08AB203B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AD2723-C68B-4AA0-B0F4-F15FCFAF2076}">
      <dsp:nvSpPr>
        <dsp:cNvPr id="0" name=""/>
        <dsp:cNvSpPr/>
      </dsp:nvSpPr>
      <dsp:spPr>
        <a:xfrm>
          <a:off x="0" y="0"/>
          <a:ext cx="7886700" cy="18288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315EC3-33D9-4B06-9279-5F58DD912DA1}">
      <dsp:nvSpPr>
        <dsp:cNvPr id="0" name=""/>
        <dsp:cNvSpPr/>
      </dsp:nvSpPr>
      <dsp:spPr>
        <a:xfrm>
          <a:off x="236600" y="243840"/>
          <a:ext cx="2316718" cy="13411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72F5D6-AED3-4AA2-9994-327151D0AA2A}">
      <dsp:nvSpPr>
        <dsp:cNvPr id="0" name=""/>
        <dsp:cNvSpPr/>
      </dsp:nvSpPr>
      <dsp:spPr>
        <a:xfrm rot="10800000">
          <a:off x="236600" y="1828799"/>
          <a:ext cx="2316718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kern="1200" dirty="0"/>
            <a:t>Thermoplaste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300" kern="1200" dirty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kern="1200" dirty="0"/>
            <a:t>verformbar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kern="1200" dirty="0"/>
            <a:t>(unter Hitze)</a:t>
          </a:r>
        </a:p>
      </dsp:txBody>
      <dsp:txXfrm rot="10800000">
        <a:off x="305340" y="1828799"/>
        <a:ext cx="2179238" cy="2166460"/>
      </dsp:txXfrm>
    </dsp:sp>
    <dsp:sp modelId="{FAC790DB-88F6-4C85-A134-48C03AEF789F}">
      <dsp:nvSpPr>
        <dsp:cNvPr id="0" name=""/>
        <dsp:cNvSpPr/>
      </dsp:nvSpPr>
      <dsp:spPr>
        <a:xfrm>
          <a:off x="2784990" y="243840"/>
          <a:ext cx="2316718" cy="13411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22A88C-CF99-49AD-979A-9771436ED5B8}">
      <dsp:nvSpPr>
        <dsp:cNvPr id="0" name=""/>
        <dsp:cNvSpPr/>
      </dsp:nvSpPr>
      <dsp:spPr>
        <a:xfrm rot="10800000">
          <a:off x="2784990" y="1828799"/>
          <a:ext cx="2316718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kern="1200" dirty="0"/>
            <a:t>Duroplast</a:t>
          </a:r>
          <a:r>
            <a:rPr lang="cs-CZ" sz="2300" kern="1200" dirty="0"/>
            <a:t>y</a:t>
          </a:r>
          <a:endParaRPr lang="de-DE" sz="2300" kern="1200" dirty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300" kern="1200" dirty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/>
            <a:t>pevné</a:t>
          </a:r>
          <a:endParaRPr lang="de-DE" sz="2300" kern="1200" dirty="0"/>
        </a:p>
      </dsp:txBody>
      <dsp:txXfrm rot="10800000">
        <a:off x="2853730" y="1828799"/>
        <a:ext cx="2179238" cy="2166460"/>
      </dsp:txXfrm>
    </dsp:sp>
    <dsp:sp modelId="{0F4201B6-937A-437C-B3F6-695E08AB203B}">
      <dsp:nvSpPr>
        <dsp:cNvPr id="0" name=""/>
        <dsp:cNvSpPr/>
      </dsp:nvSpPr>
      <dsp:spPr>
        <a:xfrm>
          <a:off x="5333380" y="243840"/>
          <a:ext cx="2316718" cy="13411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14A799-6A53-4112-9B1F-D54B8ACD84A5}">
      <dsp:nvSpPr>
        <dsp:cNvPr id="0" name=""/>
        <dsp:cNvSpPr/>
      </dsp:nvSpPr>
      <dsp:spPr>
        <a:xfrm rot="10800000">
          <a:off x="5333380" y="1828799"/>
          <a:ext cx="2316718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kern="1200" dirty="0"/>
            <a:t>Elastomer</a:t>
          </a:r>
          <a:r>
            <a:rPr lang="cs-CZ" sz="2300" kern="1200" dirty="0"/>
            <a:t>y</a:t>
          </a:r>
          <a:endParaRPr lang="de-DE" sz="2300" kern="1200" dirty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300" kern="1200" dirty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kern="1200" dirty="0" err="1"/>
            <a:t>elasti</a:t>
          </a:r>
          <a:r>
            <a:rPr lang="cs-CZ" sz="2300" kern="1200" dirty="0"/>
            <a:t>cké</a:t>
          </a:r>
          <a:endParaRPr lang="de-DE" sz="2300" kern="1200" dirty="0"/>
        </a:p>
      </dsp:txBody>
      <dsp:txXfrm rot="10800000">
        <a:off x="5402120" y="1828799"/>
        <a:ext cx="2179238" cy="2166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40306-D2AE-4D94-811E-516144AE7B66}" type="datetimeFigureOut">
              <a:rPr lang="de-DE" smtClean="0"/>
              <a:t>09.04.2019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45B19-9604-4E86-9B2C-CFC8099D47B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6530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45B19-9604-4E86-9B2C-CFC8099D47B9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0712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Darstellung: Einzelnes Molekül von Polyethylen. (schematisch)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45B19-9604-4E86-9B2C-CFC8099D47B9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7725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45B19-9604-4E86-9B2C-CFC8099D47B9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4195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AF7CC2-5EDE-44EB-A13D-E2810531E66F}" type="slidenum">
              <a:rPr lang="de-DE" altLang="de-DE" smtClean="0"/>
              <a:pPr>
                <a:defRPr/>
              </a:pPr>
              <a:t>4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079193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Turbocast</a:t>
            </a:r>
            <a:r>
              <a:rPr lang="de-DE" dirty="0" smtClean="0"/>
              <a:t> ist </a:t>
            </a:r>
            <a:r>
              <a:rPr lang="de-DE" dirty="0" err="1" smtClean="0"/>
              <a:t>Blend</a:t>
            </a:r>
            <a:r>
              <a:rPr lang="de-DE" dirty="0" smtClean="0"/>
              <a:t> aus </a:t>
            </a:r>
            <a:r>
              <a:rPr lang="de-DE" dirty="0" err="1" smtClean="0"/>
              <a:t>Polycaprolactone</a:t>
            </a:r>
            <a:r>
              <a:rPr lang="de-DE" dirty="0" smtClean="0"/>
              <a:t> und Polyurethane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45B19-9604-4E86-9B2C-CFC8099D47B9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4667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PP-</a:t>
            </a:r>
            <a:r>
              <a:rPr lang="de-DE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Blend</a:t>
            </a:r>
            <a: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de-DE" sz="12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hohe Steifigkeit trotz Semiflexibilität, kann gut ausgezogen werden um geringere Materialstärke zu erreichen</a:t>
            </a:r>
            <a:endParaRPr lang="de-DE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45B19-9604-4E86-9B2C-CFC8099D47B9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7247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45B19-9604-4E86-9B2C-CFC8099D47B9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637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Turbocast</a:t>
            </a:r>
            <a:r>
              <a:rPr lang="de-DE" dirty="0" smtClean="0"/>
              <a:t> ist </a:t>
            </a:r>
            <a:r>
              <a:rPr lang="de-DE" dirty="0" err="1" smtClean="0"/>
              <a:t>Blend</a:t>
            </a:r>
            <a:r>
              <a:rPr lang="de-DE" dirty="0" smtClean="0"/>
              <a:t> aus </a:t>
            </a:r>
            <a:r>
              <a:rPr lang="de-DE" dirty="0" err="1" smtClean="0"/>
              <a:t>Polycaprolactone</a:t>
            </a:r>
            <a:r>
              <a:rPr lang="de-DE" dirty="0" smtClean="0"/>
              <a:t> und Polyurethane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45B19-9604-4E86-9B2C-CFC8099D47B9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4667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Turbocast</a:t>
            </a:r>
            <a:r>
              <a:rPr lang="de-DE" dirty="0" smtClean="0"/>
              <a:t> ist </a:t>
            </a:r>
            <a:r>
              <a:rPr lang="de-DE" dirty="0" err="1" smtClean="0"/>
              <a:t>Blend</a:t>
            </a:r>
            <a:r>
              <a:rPr lang="de-DE" dirty="0" smtClean="0"/>
              <a:t> aus </a:t>
            </a:r>
            <a:r>
              <a:rPr lang="de-DE" dirty="0" err="1" smtClean="0"/>
              <a:t>Polycaprolactone</a:t>
            </a:r>
            <a:r>
              <a:rPr lang="de-DE" dirty="0" smtClean="0"/>
              <a:t> und Polyurethane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45B19-9604-4E86-9B2C-CFC8099D47B9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4667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4610150"/>
            <a:ext cx="6858000" cy="33101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10" name="Rechteck 14"/>
          <p:cNvSpPr>
            <a:spLocks noChangeArrowheads="1"/>
          </p:cNvSpPr>
          <p:nvPr/>
        </p:nvSpPr>
        <p:spPr bwMode="auto">
          <a:xfrm>
            <a:off x="7341926" y="6634701"/>
            <a:ext cx="160813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en-US" sz="600" dirty="0" err="1" smtClean="0">
                <a:solidFill>
                  <a:srgbClr val="969696"/>
                </a:solidFill>
                <a:latin typeface="Humnst777 Lt BT" pitchFamily="34" charset="0"/>
              </a:rPr>
              <a:t>Präsentation_Streifeneder</a:t>
            </a:r>
            <a:r>
              <a:rPr lang="de-DE" altLang="en-US" sz="600" dirty="0" smtClean="0">
                <a:solidFill>
                  <a:srgbClr val="969696"/>
                </a:solidFill>
                <a:latin typeface="Humnst777 Lt BT" pitchFamily="34" charset="0"/>
              </a:rPr>
              <a:t> </a:t>
            </a:r>
            <a:r>
              <a:rPr lang="de-DE" altLang="en-US" sz="600" dirty="0" err="1" smtClean="0">
                <a:solidFill>
                  <a:srgbClr val="969696"/>
                </a:solidFill>
                <a:latin typeface="Humnst777 Lt BT" pitchFamily="34" charset="0"/>
              </a:rPr>
              <a:t>ortho.production</a:t>
            </a:r>
            <a:endParaRPr lang="de-DE" altLang="en-US" sz="600" dirty="0">
              <a:solidFill>
                <a:srgbClr val="969696"/>
              </a:solidFill>
              <a:latin typeface="Humnst777 Lt BT" pitchFamily="34" charset="0"/>
            </a:endParaRP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251520" y="2487813"/>
            <a:ext cx="8229600" cy="36512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Humnst777 Lt BT" panose="020B0402030504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0"/>
          </p:nvPr>
        </p:nvSpPr>
        <p:spPr>
          <a:xfrm>
            <a:off x="251520" y="4941168"/>
            <a:ext cx="2895600" cy="365125"/>
          </a:xfrm>
        </p:spPr>
        <p:txBody>
          <a:bodyPr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9818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_m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grammplatzhalter 3"/>
          <p:cNvSpPr>
            <a:spLocks noGrp="1"/>
          </p:cNvSpPr>
          <p:nvPr>
            <p:ph type="chart" sz="quarter" idx="15"/>
          </p:nvPr>
        </p:nvSpPr>
        <p:spPr>
          <a:xfrm>
            <a:off x="628650" y="1825625"/>
            <a:ext cx="7886700" cy="37639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Diagramm durch Klicken auf Symbol hinzufügen</a:t>
            </a:r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52736"/>
            <a:ext cx="7831782" cy="3600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0">
                <a:solidFill>
                  <a:schemeClr val="bg1"/>
                </a:solidFill>
                <a:latin typeface="Humnst777 BT" panose="020B0703030504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  <p:sp>
        <p:nvSpPr>
          <p:cNvPr id="7" name="Rechteck 14"/>
          <p:cNvSpPr>
            <a:spLocks noChangeArrowheads="1"/>
          </p:cNvSpPr>
          <p:nvPr userDrawn="1"/>
        </p:nvSpPr>
        <p:spPr bwMode="auto">
          <a:xfrm>
            <a:off x="7341926" y="6634701"/>
            <a:ext cx="160813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en-US" sz="600" dirty="0" err="1" smtClean="0">
                <a:solidFill>
                  <a:srgbClr val="969696"/>
                </a:solidFill>
                <a:latin typeface="Humnst777 Lt BT" pitchFamily="34" charset="0"/>
              </a:rPr>
              <a:t>Präsentation_Streifeneder</a:t>
            </a:r>
            <a:r>
              <a:rPr lang="de-DE" altLang="en-US" sz="600" dirty="0" smtClean="0">
                <a:solidFill>
                  <a:srgbClr val="969696"/>
                </a:solidFill>
                <a:latin typeface="Humnst777 Lt BT" pitchFamily="34" charset="0"/>
              </a:rPr>
              <a:t> </a:t>
            </a:r>
            <a:r>
              <a:rPr lang="de-DE" altLang="en-US" sz="600" dirty="0" err="1" smtClean="0">
                <a:solidFill>
                  <a:srgbClr val="969696"/>
                </a:solidFill>
                <a:latin typeface="Humnst777 Lt BT" pitchFamily="34" charset="0"/>
              </a:rPr>
              <a:t>ortho.production</a:t>
            </a:r>
            <a:endParaRPr lang="de-DE" altLang="en-US" sz="600" dirty="0">
              <a:solidFill>
                <a:srgbClr val="969696"/>
              </a:solidFill>
              <a:latin typeface="Humnst777 Lt BT" pitchFamily="34" charset="0"/>
            </a:endParaRPr>
          </a:p>
        </p:txBody>
      </p:sp>
      <p:grpSp>
        <p:nvGrpSpPr>
          <p:cNvPr id="9" name="Gruppieren 8"/>
          <p:cNvGrpSpPr/>
          <p:nvPr userDrawn="1"/>
        </p:nvGrpSpPr>
        <p:grpSpPr>
          <a:xfrm>
            <a:off x="395536" y="5445224"/>
            <a:ext cx="8496944" cy="252413"/>
            <a:chOff x="395536" y="5962057"/>
            <a:chExt cx="8496944" cy="252413"/>
          </a:xfrm>
        </p:grpSpPr>
        <p:cxnSp>
          <p:nvCxnSpPr>
            <p:cNvPr id="10" name="Gerade Verbindung 22"/>
            <p:cNvCxnSpPr>
              <a:cxnSpLocks noChangeShapeType="1"/>
            </p:cNvCxnSpPr>
            <p:nvPr/>
          </p:nvCxnSpPr>
          <p:spPr bwMode="auto">
            <a:xfrm>
              <a:off x="395536" y="6093296"/>
              <a:ext cx="8496944" cy="0"/>
            </a:xfrm>
            <a:prstGeom prst="line">
              <a:avLst/>
            </a:prstGeom>
            <a:noFill/>
            <a:ln w="38100" algn="ctr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Gleichschenkliges Dreieck 10"/>
            <p:cNvSpPr/>
            <p:nvPr/>
          </p:nvSpPr>
          <p:spPr>
            <a:xfrm flipV="1">
              <a:off x="2547807" y="5962057"/>
              <a:ext cx="4038071" cy="252413"/>
            </a:xfrm>
            <a:prstGeom prst="triangle">
              <a:avLst/>
            </a:prstGeom>
            <a:solidFill>
              <a:srgbClr val="005CA1"/>
            </a:solidFill>
            <a:ln w="285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rgbClr val="000000"/>
                </a:solidFill>
                <a:latin typeface="Humnst777 Lt BT" panose="020B0402030504020204" pitchFamily="34" charset="0"/>
              </a:endParaRPr>
            </a:p>
          </p:txBody>
        </p:sp>
      </p:grpSp>
      <p:sp>
        <p:nvSpPr>
          <p:cNvPr id="13" name="Textplatzhalter 12"/>
          <p:cNvSpPr>
            <a:spLocks noGrp="1"/>
          </p:cNvSpPr>
          <p:nvPr>
            <p:ph type="body" sz="quarter" idx="14"/>
          </p:nvPr>
        </p:nvSpPr>
        <p:spPr>
          <a:xfrm>
            <a:off x="628650" y="5697538"/>
            <a:ext cx="7975600" cy="468312"/>
          </a:xfrm>
        </p:spPr>
        <p:txBody>
          <a:bodyPr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Humnst777 BT" panose="020B0703030504020204" pitchFamily="34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56226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_m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628650" y="1825625"/>
            <a:ext cx="7886700" cy="374650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52736"/>
            <a:ext cx="7831782" cy="3600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0">
                <a:solidFill>
                  <a:schemeClr val="bg1"/>
                </a:solidFill>
                <a:latin typeface="Humnst777 BT" panose="020B0703030504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  <p:sp>
        <p:nvSpPr>
          <p:cNvPr id="7" name="Rechteck 14"/>
          <p:cNvSpPr>
            <a:spLocks noChangeArrowheads="1"/>
          </p:cNvSpPr>
          <p:nvPr userDrawn="1"/>
        </p:nvSpPr>
        <p:spPr bwMode="auto">
          <a:xfrm>
            <a:off x="7341926" y="6634701"/>
            <a:ext cx="160813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en-US" sz="600" dirty="0" err="1" smtClean="0">
                <a:solidFill>
                  <a:srgbClr val="969696"/>
                </a:solidFill>
                <a:latin typeface="Humnst777 Lt BT" pitchFamily="34" charset="0"/>
              </a:rPr>
              <a:t>Präsentation_Streifeneder</a:t>
            </a:r>
            <a:r>
              <a:rPr lang="de-DE" altLang="en-US" sz="600" dirty="0" smtClean="0">
                <a:solidFill>
                  <a:srgbClr val="969696"/>
                </a:solidFill>
                <a:latin typeface="Humnst777 Lt BT" pitchFamily="34" charset="0"/>
              </a:rPr>
              <a:t> </a:t>
            </a:r>
            <a:r>
              <a:rPr lang="de-DE" altLang="en-US" sz="600" dirty="0" err="1" smtClean="0">
                <a:solidFill>
                  <a:srgbClr val="969696"/>
                </a:solidFill>
                <a:latin typeface="Humnst777 Lt BT" pitchFamily="34" charset="0"/>
              </a:rPr>
              <a:t>ortho.production</a:t>
            </a:r>
            <a:endParaRPr lang="de-DE" altLang="en-US" sz="600" dirty="0">
              <a:solidFill>
                <a:srgbClr val="969696"/>
              </a:solidFill>
              <a:latin typeface="Humnst777 Lt BT" pitchFamily="34" charset="0"/>
            </a:endParaRPr>
          </a:p>
        </p:txBody>
      </p:sp>
      <p:grpSp>
        <p:nvGrpSpPr>
          <p:cNvPr id="9" name="Gruppieren 8"/>
          <p:cNvGrpSpPr/>
          <p:nvPr userDrawn="1"/>
        </p:nvGrpSpPr>
        <p:grpSpPr>
          <a:xfrm>
            <a:off x="395536" y="5445224"/>
            <a:ext cx="8496944" cy="252413"/>
            <a:chOff x="395536" y="5962057"/>
            <a:chExt cx="8496944" cy="252413"/>
          </a:xfrm>
        </p:grpSpPr>
        <p:cxnSp>
          <p:nvCxnSpPr>
            <p:cNvPr id="10" name="Gerade Verbindung 22"/>
            <p:cNvCxnSpPr>
              <a:cxnSpLocks noChangeShapeType="1"/>
            </p:cNvCxnSpPr>
            <p:nvPr/>
          </p:nvCxnSpPr>
          <p:spPr bwMode="auto">
            <a:xfrm>
              <a:off x="395536" y="6093296"/>
              <a:ext cx="8496944" cy="0"/>
            </a:xfrm>
            <a:prstGeom prst="line">
              <a:avLst/>
            </a:prstGeom>
            <a:noFill/>
            <a:ln w="38100" algn="ctr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Gleichschenkliges Dreieck 10"/>
            <p:cNvSpPr/>
            <p:nvPr/>
          </p:nvSpPr>
          <p:spPr>
            <a:xfrm flipV="1">
              <a:off x="2547807" y="5962057"/>
              <a:ext cx="4038071" cy="252413"/>
            </a:xfrm>
            <a:prstGeom prst="triangle">
              <a:avLst/>
            </a:prstGeom>
            <a:solidFill>
              <a:srgbClr val="005CA1"/>
            </a:solidFill>
            <a:ln w="285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rgbClr val="000000"/>
                </a:solidFill>
                <a:latin typeface="Humnst777 Lt BT" panose="020B0402030504020204" pitchFamily="34" charset="0"/>
              </a:endParaRPr>
            </a:p>
          </p:txBody>
        </p:sp>
      </p:grpSp>
      <p:sp>
        <p:nvSpPr>
          <p:cNvPr id="13" name="Textplatzhalter 12"/>
          <p:cNvSpPr>
            <a:spLocks noGrp="1"/>
          </p:cNvSpPr>
          <p:nvPr>
            <p:ph type="body" sz="quarter" idx="14"/>
          </p:nvPr>
        </p:nvSpPr>
        <p:spPr>
          <a:xfrm>
            <a:off x="628650" y="5697538"/>
            <a:ext cx="7975600" cy="468312"/>
          </a:xfrm>
        </p:spPr>
        <p:txBody>
          <a:bodyPr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Humnst777 BT" panose="020B0703030504020204" pitchFamily="34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77389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477003" cy="36004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Humnst777 BT" panose="020B0703030504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995C1F-D43B-4299-8258-61D1712A9E75}" type="slidenum">
              <a:rPr lang="de-DE" smtClean="0"/>
              <a:t>‹#›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323528" y="1628775"/>
            <a:ext cx="8496944" cy="417648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590392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Rechteck 14"/>
          <p:cNvSpPr>
            <a:spLocks noChangeArrowheads="1"/>
          </p:cNvSpPr>
          <p:nvPr userDrawn="1"/>
        </p:nvSpPr>
        <p:spPr bwMode="auto">
          <a:xfrm>
            <a:off x="7341926" y="6634701"/>
            <a:ext cx="160813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en-US" sz="600" dirty="0" err="1" smtClean="0">
                <a:solidFill>
                  <a:srgbClr val="969696"/>
                </a:solidFill>
                <a:latin typeface="Humnst777 Lt BT" pitchFamily="34" charset="0"/>
              </a:rPr>
              <a:t>Präsentation_Streifeneder</a:t>
            </a:r>
            <a:r>
              <a:rPr lang="de-DE" altLang="en-US" sz="600" dirty="0" smtClean="0">
                <a:solidFill>
                  <a:srgbClr val="969696"/>
                </a:solidFill>
                <a:latin typeface="Humnst777 Lt BT" pitchFamily="34" charset="0"/>
              </a:rPr>
              <a:t> </a:t>
            </a:r>
            <a:r>
              <a:rPr lang="de-DE" altLang="en-US" sz="600" dirty="0" err="1" smtClean="0">
                <a:solidFill>
                  <a:srgbClr val="969696"/>
                </a:solidFill>
                <a:latin typeface="Humnst777 Lt BT" pitchFamily="34" charset="0"/>
              </a:rPr>
              <a:t>ortho.production</a:t>
            </a:r>
            <a:endParaRPr lang="de-DE" altLang="en-US" sz="600" dirty="0">
              <a:solidFill>
                <a:srgbClr val="969696"/>
              </a:solidFill>
              <a:latin typeface="Humnst777 Lt BT" pitchFamily="34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078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4DFCE77-E259-4FC3-8F71-7EBC7F6AEB76}" type="slidenum">
              <a:rPr lang="de-DE" altLang="de-DE" smtClean="0"/>
              <a:pPr>
                <a:defRPr/>
              </a:pPr>
              <a:t>‹#›</a:t>
            </a:fld>
            <a:endParaRPr lang="de-DE" altLang="de-DE"/>
          </a:p>
        </p:txBody>
      </p:sp>
      <p:sp>
        <p:nvSpPr>
          <p:cNvPr id="11" name="Untertitel 4"/>
          <p:cNvSpPr txBox="1">
            <a:spLocks/>
          </p:cNvSpPr>
          <p:nvPr userDrawn="1"/>
        </p:nvSpPr>
        <p:spPr bwMode="auto">
          <a:xfrm>
            <a:off x="323528" y="1068931"/>
            <a:ext cx="7546446" cy="53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</a:pPr>
            <a:endParaRPr lang="de-DE" altLang="de-DE" sz="2000" dirty="0" smtClean="0">
              <a:solidFill>
                <a:schemeClr val="bg1"/>
              </a:solidFill>
              <a:latin typeface="Humnst777 BT" panose="020B0703030504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477003" cy="36004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Humnst777 BT" panose="020B0703030504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23876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4610150"/>
            <a:ext cx="6858000" cy="33101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</a:p>
          <a:p>
            <a:endParaRPr lang="en-US" dirty="0"/>
          </a:p>
        </p:txBody>
      </p:sp>
      <p:sp>
        <p:nvSpPr>
          <p:cNvPr id="10" name="Rechteck 14"/>
          <p:cNvSpPr>
            <a:spLocks noChangeArrowheads="1"/>
          </p:cNvSpPr>
          <p:nvPr/>
        </p:nvSpPr>
        <p:spPr bwMode="auto">
          <a:xfrm>
            <a:off x="7341926" y="6634701"/>
            <a:ext cx="15007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en-US" sz="600" dirty="0" err="1" smtClean="0">
                <a:solidFill>
                  <a:srgbClr val="969696"/>
                </a:solidFill>
                <a:latin typeface="Humnst777 Lt BT" pitchFamily="34" charset="0"/>
              </a:rPr>
              <a:t>Präsentation_Streifeneder</a:t>
            </a:r>
            <a:r>
              <a:rPr lang="de-DE" altLang="en-US" sz="600" dirty="0" smtClean="0">
                <a:solidFill>
                  <a:srgbClr val="969696"/>
                </a:solidFill>
                <a:latin typeface="Humnst777 Lt BT" pitchFamily="34" charset="0"/>
              </a:rPr>
              <a:t> </a:t>
            </a:r>
            <a:r>
              <a:rPr lang="de-DE" altLang="en-US" sz="600" dirty="0" err="1" smtClean="0">
                <a:solidFill>
                  <a:srgbClr val="969696"/>
                </a:solidFill>
                <a:latin typeface="Humnst777 Lt BT" pitchFamily="34" charset="0"/>
              </a:rPr>
              <a:t>ortho.training</a:t>
            </a:r>
            <a:endParaRPr lang="de-DE" altLang="en-US" sz="600" dirty="0">
              <a:solidFill>
                <a:srgbClr val="969696"/>
              </a:solidFill>
              <a:latin typeface="Humnst777 Lt BT" pitchFamily="34" charset="0"/>
            </a:endParaRP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251520" y="2487813"/>
            <a:ext cx="8229600" cy="365123"/>
          </a:xfrm>
          <a:prstGeom prst="rect">
            <a:avLst/>
          </a:prstGeom>
        </p:spPr>
        <p:txBody>
          <a:bodyPr/>
          <a:lstStyle>
            <a:lvl1pPr algn="l">
              <a:defRPr sz="2000">
                <a:solidFill>
                  <a:schemeClr val="accent1"/>
                </a:solidFill>
                <a:latin typeface="Humnst777 Lt BT" panose="020B0402030504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0"/>
          </p:nvPr>
        </p:nvSpPr>
        <p:spPr>
          <a:xfrm>
            <a:off x="251520" y="4941168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accent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36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7921625" cy="4321175"/>
          </a:xfrm>
        </p:spPr>
        <p:txBody>
          <a:bodyPr/>
          <a:lstStyle>
            <a:lvl1pPr marL="0" indent="0">
              <a:buNone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52736"/>
            <a:ext cx="7831782" cy="36004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000" b="0">
                <a:solidFill>
                  <a:schemeClr val="bg1"/>
                </a:solidFill>
                <a:latin typeface="Humnst777 BT" panose="020B0703030504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  <p:sp>
        <p:nvSpPr>
          <p:cNvPr id="7" name="Rechteck 14"/>
          <p:cNvSpPr>
            <a:spLocks noChangeArrowheads="1"/>
          </p:cNvSpPr>
          <p:nvPr userDrawn="1"/>
        </p:nvSpPr>
        <p:spPr bwMode="auto">
          <a:xfrm>
            <a:off x="7341926" y="6634701"/>
            <a:ext cx="15007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en-US" sz="600" dirty="0" err="1" smtClean="0">
                <a:solidFill>
                  <a:srgbClr val="969696"/>
                </a:solidFill>
                <a:latin typeface="Humnst777 Lt BT" pitchFamily="34" charset="0"/>
              </a:rPr>
              <a:t>Präsentation_Streifeneder</a:t>
            </a:r>
            <a:r>
              <a:rPr lang="de-DE" altLang="en-US" sz="600" dirty="0" smtClean="0">
                <a:solidFill>
                  <a:srgbClr val="969696"/>
                </a:solidFill>
                <a:latin typeface="Humnst777 Lt BT" pitchFamily="34" charset="0"/>
              </a:rPr>
              <a:t> </a:t>
            </a:r>
            <a:r>
              <a:rPr lang="de-DE" altLang="en-US" sz="600" dirty="0" err="1" smtClean="0">
                <a:solidFill>
                  <a:srgbClr val="969696"/>
                </a:solidFill>
                <a:latin typeface="Humnst777 Lt BT" pitchFamily="34" charset="0"/>
              </a:rPr>
              <a:t>ortho.training</a:t>
            </a:r>
            <a:endParaRPr lang="de-DE" altLang="en-US" sz="600" dirty="0">
              <a:solidFill>
                <a:srgbClr val="969696"/>
              </a:solidFill>
              <a:latin typeface="Humnst777 Lt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045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52736"/>
            <a:ext cx="7831782" cy="36004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000" b="0">
                <a:solidFill>
                  <a:schemeClr val="bg1"/>
                </a:solidFill>
                <a:latin typeface="Humnst777 BT" panose="020B0703030504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  <p:sp>
        <p:nvSpPr>
          <p:cNvPr id="7" name="Rechteck 14"/>
          <p:cNvSpPr>
            <a:spLocks noChangeArrowheads="1"/>
          </p:cNvSpPr>
          <p:nvPr userDrawn="1"/>
        </p:nvSpPr>
        <p:spPr bwMode="auto">
          <a:xfrm>
            <a:off x="7341926" y="6634701"/>
            <a:ext cx="15007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en-US" sz="600" dirty="0" err="1" smtClean="0">
                <a:solidFill>
                  <a:srgbClr val="969696"/>
                </a:solidFill>
                <a:latin typeface="Humnst777 Lt BT" pitchFamily="34" charset="0"/>
              </a:rPr>
              <a:t>Präsentation_Streifeneder</a:t>
            </a:r>
            <a:r>
              <a:rPr lang="de-DE" altLang="en-US" sz="600" dirty="0" smtClean="0">
                <a:solidFill>
                  <a:srgbClr val="969696"/>
                </a:solidFill>
                <a:latin typeface="Humnst777 Lt BT" pitchFamily="34" charset="0"/>
              </a:rPr>
              <a:t> </a:t>
            </a:r>
            <a:r>
              <a:rPr lang="de-DE" altLang="en-US" sz="600" dirty="0" err="1" smtClean="0">
                <a:solidFill>
                  <a:srgbClr val="969696"/>
                </a:solidFill>
                <a:latin typeface="Humnst777 Lt BT" pitchFamily="34" charset="0"/>
              </a:rPr>
              <a:t>ortho.training</a:t>
            </a:r>
            <a:endParaRPr lang="de-DE" altLang="en-US" sz="600" dirty="0">
              <a:solidFill>
                <a:srgbClr val="969696"/>
              </a:solidFill>
              <a:latin typeface="Humnst777 Lt BT" pitchFamily="34" charset="0"/>
            </a:endParaRP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>
          <a:xfrm>
            <a:off x="628650" y="1825625"/>
            <a:ext cx="2638800" cy="1603375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67450" y="1825625"/>
            <a:ext cx="2638800" cy="1603375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5"/>
          </p:nvPr>
        </p:nvSpPr>
        <p:spPr>
          <a:xfrm>
            <a:off x="5916942" y="1825625"/>
            <a:ext cx="2638800" cy="1603375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6"/>
          </p:nvPr>
        </p:nvSpPr>
        <p:spPr>
          <a:xfrm>
            <a:off x="628650" y="3573463"/>
            <a:ext cx="7920038" cy="2603500"/>
          </a:xfrm>
        </p:spPr>
        <p:txBody>
          <a:bodyPr/>
          <a:lstStyle>
            <a:lvl1pPr marL="0" indent="0">
              <a:buNone/>
              <a:defRPr/>
            </a:lvl1pPr>
            <a:lvl2pPr marL="628650" indent="-171450">
              <a:buFont typeface="Arial" panose="020B0604020202020204" pitchFamily="34" charset="0"/>
              <a:buChar char="•"/>
              <a:defRPr/>
            </a:lvl2pPr>
            <a:lvl3pPr marL="1085850" indent="-171450">
              <a:buFont typeface="Arial" panose="020B0604020202020204" pitchFamily="34" charset="0"/>
              <a:buChar char="•"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 marL="20002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2071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_mit_Rah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52736"/>
            <a:ext cx="7886700" cy="36004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Humnst777 BT" panose="020B0703030504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  <p:sp>
        <p:nvSpPr>
          <p:cNvPr id="8" name="Rechteck 14"/>
          <p:cNvSpPr>
            <a:spLocks noChangeArrowheads="1"/>
          </p:cNvSpPr>
          <p:nvPr userDrawn="1"/>
        </p:nvSpPr>
        <p:spPr bwMode="auto">
          <a:xfrm>
            <a:off x="7341926" y="6634701"/>
            <a:ext cx="15007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en-US" sz="600" dirty="0" err="1" smtClean="0">
                <a:solidFill>
                  <a:srgbClr val="969696"/>
                </a:solidFill>
                <a:latin typeface="Humnst777 Lt BT" pitchFamily="34" charset="0"/>
              </a:rPr>
              <a:t>Präsentation_Streifeneder</a:t>
            </a:r>
            <a:r>
              <a:rPr lang="de-DE" altLang="en-US" sz="600" dirty="0" smtClean="0">
                <a:solidFill>
                  <a:srgbClr val="969696"/>
                </a:solidFill>
                <a:latin typeface="Humnst777 Lt BT" pitchFamily="34" charset="0"/>
              </a:rPr>
              <a:t> </a:t>
            </a:r>
            <a:r>
              <a:rPr lang="de-DE" altLang="en-US" sz="600" dirty="0" err="1" smtClean="0">
                <a:solidFill>
                  <a:srgbClr val="969696"/>
                </a:solidFill>
                <a:latin typeface="Humnst777 Lt BT" pitchFamily="34" charset="0"/>
              </a:rPr>
              <a:t>ortho.training</a:t>
            </a:r>
            <a:endParaRPr lang="de-DE" altLang="en-US" sz="600" dirty="0">
              <a:solidFill>
                <a:srgbClr val="969696"/>
              </a:solidFill>
              <a:latin typeface="Humnst777 Lt BT" pitchFamily="34" charset="0"/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628650" y="3429000"/>
            <a:ext cx="7886700" cy="274796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15"/>
          </p:nvPr>
        </p:nvSpPr>
        <p:spPr>
          <a:xfrm>
            <a:off x="628650" y="1825625"/>
            <a:ext cx="3886200" cy="15319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6" name="Bildplatzhalter 15"/>
          <p:cNvSpPr>
            <a:spLocks noGrp="1"/>
          </p:cNvSpPr>
          <p:nvPr>
            <p:ph type="pic" sz="quarter" idx="16"/>
          </p:nvPr>
        </p:nvSpPr>
        <p:spPr>
          <a:xfrm>
            <a:off x="4629150" y="1825625"/>
            <a:ext cx="3886200" cy="15319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5296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genüberstel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52736"/>
            <a:ext cx="7886700" cy="36004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Humnst777 BT" panose="020B0703030504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  <p:sp>
        <p:nvSpPr>
          <p:cNvPr id="8" name="Rechteck 14"/>
          <p:cNvSpPr>
            <a:spLocks noChangeArrowheads="1"/>
          </p:cNvSpPr>
          <p:nvPr userDrawn="1"/>
        </p:nvSpPr>
        <p:spPr bwMode="auto">
          <a:xfrm>
            <a:off x="7341926" y="6634701"/>
            <a:ext cx="15007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en-US" sz="600" dirty="0" err="1" smtClean="0">
                <a:solidFill>
                  <a:srgbClr val="969696"/>
                </a:solidFill>
                <a:latin typeface="Humnst777 Lt BT" pitchFamily="34" charset="0"/>
              </a:rPr>
              <a:t>Präsentation_Streifeneder</a:t>
            </a:r>
            <a:r>
              <a:rPr lang="de-DE" altLang="en-US" sz="600" dirty="0" smtClean="0">
                <a:solidFill>
                  <a:srgbClr val="969696"/>
                </a:solidFill>
                <a:latin typeface="Humnst777 Lt BT" pitchFamily="34" charset="0"/>
              </a:rPr>
              <a:t> </a:t>
            </a:r>
            <a:r>
              <a:rPr lang="de-DE" altLang="en-US" sz="600" dirty="0" err="1" smtClean="0">
                <a:solidFill>
                  <a:srgbClr val="969696"/>
                </a:solidFill>
                <a:latin typeface="Humnst777 Lt BT" pitchFamily="34" charset="0"/>
              </a:rPr>
              <a:t>ortho.training</a:t>
            </a:r>
            <a:endParaRPr lang="de-DE" altLang="en-US" sz="600" dirty="0">
              <a:solidFill>
                <a:srgbClr val="969696"/>
              </a:solidFill>
              <a:latin typeface="Humnst777 Lt BT" pitchFamily="34" charset="0"/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628650" y="3429000"/>
            <a:ext cx="3886200" cy="2747963"/>
          </a:xfrm>
        </p:spPr>
        <p:txBody>
          <a:bodyPr/>
          <a:lstStyle>
            <a:lvl1pPr marL="0" indent="0">
              <a:buNone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4629150" y="3429000"/>
            <a:ext cx="3886200" cy="2747963"/>
          </a:xfrm>
        </p:spPr>
        <p:txBody>
          <a:bodyPr/>
          <a:lstStyle>
            <a:lvl1pPr marL="0" indent="0">
              <a:buNone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15"/>
          </p:nvPr>
        </p:nvSpPr>
        <p:spPr>
          <a:xfrm>
            <a:off x="628650" y="1825625"/>
            <a:ext cx="3886200" cy="15319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6" name="Bildplatzhalter 15"/>
          <p:cNvSpPr>
            <a:spLocks noGrp="1"/>
          </p:cNvSpPr>
          <p:nvPr>
            <p:ph type="pic" sz="quarter" idx="16"/>
          </p:nvPr>
        </p:nvSpPr>
        <p:spPr>
          <a:xfrm>
            <a:off x="4629150" y="1825625"/>
            <a:ext cx="3886200" cy="15319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419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ellenplatzhalter 4"/>
          <p:cNvSpPr>
            <a:spLocks noGrp="1"/>
          </p:cNvSpPr>
          <p:nvPr>
            <p:ph type="tbl" sz="quarter" idx="13"/>
          </p:nvPr>
        </p:nvSpPr>
        <p:spPr>
          <a:xfrm>
            <a:off x="628650" y="1825625"/>
            <a:ext cx="7886700" cy="433967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52736"/>
            <a:ext cx="7831782" cy="36004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000" b="0">
                <a:solidFill>
                  <a:schemeClr val="bg1"/>
                </a:solidFill>
                <a:latin typeface="Humnst777 BT" panose="020B0703030504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  <p:sp>
        <p:nvSpPr>
          <p:cNvPr id="7" name="Rechteck 14"/>
          <p:cNvSpPr>
            <a:spLocks noChangeArrowheads="1"/>
          </p:cNvSpPr>
          <p:nvPr userDrawn="1"/>
        </p:nvSpPr>
        <p:spPr bwMode="auto">
          <a:xfrm>
            <a:off x="7341926" y="6634701"/>
            <a:ext cx="15007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en-US" sz="600" dirty="0" err="1" smtClean="0">
                <a:solidFill>
                  <a:srgbClr val="969696"/>
                </a:solidFill>
                <a:latin typeface="Humnst777 Lt BT" pitchFamily="34" charset="0"/>
              </a:rPr>
              <a:t>Präsentation_Streifeneder</a:t>
            </a:r>
            <a:r>
              <a:rPr lang="de-DE" altLang="en-US" sz="600" dirty="0" smtClean="0">
                <a:solidFill>
                  <a:srgbClr val="969696"/>
                </a:solidFill>
                <a:latin typeface="Humnst777 Lt BT" pitchFamily="34" charset="0"/>
              </a:rPr>
              <a:t> </a:t>
            </a:r>
            <a:r>
              <a:rPr lang="de-DE" altLang="en-US" sz="600" dirty="0" err="1" smtClean="0">
                <a:solidFill>
                  <a:srgbClr val="969696"/>
                </a:solidFill>
                <a:latin typeface="Humnst777 Lt BT" pitchFamily="34" charset="0"/>
              </a:rPr>
              <a:t>ortho.training</a:t>
            </a:r>
            <a:endParaRPr lang="de-DE" altLang="en-US" sz="600" dirty="0">
              <a:solidFill>
                <a:srgbClr val="969696"/>
              </a:solidFill>
              <a:latin typeface="Humnst777 Lt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179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7921625" cy="43211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52736"/>
            <a:ext cx="7831782" cy="3600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0">
                <a:solidFill>
                  <a:schemeClr val="bg1"/>
                </a:solidFill>
                <a:latin typeface="Humnst777 BT" panose="020B0703030504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  <p:sp>
        <p:nvSpPr>
          <p:cNvPr id="7" name="Rechteck 14"/>
          <p:cNvSpPr>
            <a:spLocks noChangeArrowheads="1"/>
          </p:cNvSpPr>
          <p:nvPr userDrawn="1"/>
        </p:nvSpPr>
        <p:spPr bwMode="auto">
          <a:xfrm>
            <a:off x="7341926" y="6634701"/>
            <a:ext cx="160813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en-US" sz="600" dirty="0" err="1" smtClean="0">
                <a:solidFill>
                  <a:srgbClr val="969696"/>
                </a:solidFill>
                <a:latin typeface="Humnst777 Lt BT" pitchFamily="34" charset="0"/>
              </a:rPr>
              <a:t>Präsentation_Streifeneder</a:t>
            </a:r>
            <a:r>
              <a:rPr lang="de-DE" altLang="en-US" sz="600" dirty="0" smtClean="0">
                <a:solidFill>
                  <a:srgbClr val="969696"/>
                </a:solidFill>
                <a:latin typeface="Humnst777 Lt BT" pitchFamily="34" charset="0"/>
              </a:rPr>
              <a:t> </a:t>
            </a:r>
            <a:r>
              <a:rPr lang="de-DE" altLang="en-US" sz="600" dirty="0" err="1" smtClean="0">
                <a:solidFill>
                  <a:srgbClr val="969696"/>
                </a:solidFill>
                <a:latin typeface="Humnst777 Lt BT" pitchFamily="34" charset="0"/>
              </a:rPr>
              <a:t>ortho.production</a:t>
            </a:r>
            <a:endParaRPr lang="de-DE" altLang="en-US" sz="600" dirty="0">
              <a:solidFill>
                <a:srgbClr val="969696"/>
              </a:solidFill>
              <a:latin typeface="Humnst777 Lt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430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grammplatzhalter 3"/>
          <p:cNvSpPr>
            <a:spLocks noGrp="1"/>
          </p:cNvSpPr>
          <p:nvPr>
            <p:ph type="chart" sz="quarter" idx="15"/>
          </p:nvPr>
        </p:nvSpPr>
        <p:spPr>
          <a:xfrm>
            <a:off x="628650" y="1825625"/>
            <a:ext cx="7886700" cy="4267671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52736"/>
            <a:ext cx="7831782" cy="36004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000" b="0">
                <a:solidFill>
                  <a:schemeClr val="bg1"/>
                </a:solidFill>
                <a:latin typeface="Humnst777 BT" panose="020B0703030504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  <p:sp>
        <p:nvSpPr>
          <p:cNvPr id="7" name="Rechteck 14"/>
          <p:cNvSpPr>
            <a:spLocks noChangeArrowheads="1"/>
          </p:cNvSpPr>
          <p:nvPr userDrawn="1"/>
        </p:nvSpPr>
        <p:spPr bwMode="auto">
          <a:xfrm>
            <a:off x="7341926" y="6634701"/>
            <a:ext cx="15007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en-US" sz="600" dirty="0" err="1" smtClean="0">
                <a:solidFill>
                  <a:srgbClr val="969696"/>
                </a:solidFill>
                <a:latin typeface="Humnst777 Lt BT" pitchFamily="34" charset="0"/>
              </a:rPr>
              <a:t>Präsentation_Streifeneder</a:t>
            </a:r>
            <a:r>
              <a:rPr lang="de-DE" altLang="en-US" sz="600" dirty="0" smtClean="0">
                <a:solidFill>
                  <a:srgbClr val="969696"/>
                </a:solidFill>
                <a:latin typeface="Humnst777 Lt BT" pitchFamily="34" charset="0"/>
              </a:rPr>
              <a:t> </a:t>
            </a:r>
            <a:r>
              <a:rPr lang="de-DE" altLang="en-US" sz="600" dirty="0" err="1" smtClean="0">
                <a:solidFill>
                  <a:srgbClr val="969696"/>
                </a:solidFill>
                <a:latin typeface="Humnst777 Lt BT" pitchFamily="34" charset="0"/>
              </a:rPr>
              <a:t>ortho.training</a:t>
            </a:r>
            <a:endParaRPr lang="de-DE" altLang="en-US" sz="600" dirty="0">
              <a:solidFill>
                <a:srgbClr val="969696"/>
              </a:solidFill>
              <a:latin typeface="Humnst777 Lt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725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628650" y="1825624"/>
            <a:ext cx="7886700" cy="426767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52736"/>
            <a:ext cx="7831782" cy="36004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000" b="0">
                <a:solidFill>
                  <a:schemeClr val="bg1"/>
                </a:solidFill>
                <a:latin typeface="Humnst777 BT" panose="020B0703030504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  <p:sp>
        <p:nvSpPr>
          <p:cNvPr id="7" name="Rechteck 14"/>
          <p:cNvSpPr>
            <a:spLocks noChangeArrowheads="1"/>
          </p:cNvSpPr>
          <p:nvPr userDrawn="1"/>
        </p:nvSpPr>
        <p:spPr bwMode="auto">
          <a:xfrm>
            <a:off x="7341926" y="6634701"/>
            <a:ext cx="15007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en-US" sz="600" dirty="0" err="1" smtClean="0">
                <a:solidFill>
                  <a:srgbClr val="969696"/>
                </a:solidFill>
                <a:latin typeface="Humnst777 Lt BT" pitchFamily="34" charset="0"/>
              </a:rPr>
              <a:t>Präsentation_Streifeneder</a:t>
            </a:r>
            <a:r>
              <a:rPr lang="de-DE" altLang="en-US" sz="600" dirty="0" smtClean="0">
                <a:solidFill>
                  <a:srgbClr val="969696"/>
                </a:solidFill>
                <a:latin typeface="Humnst777 Lt BT" pitchFamily="34" charset="0"/>
              </a:rPr>
              <a:t> </a:t>
            </a:r>
            <a:r>
              <a:rPr lang="de-DE" altLang="en-US" sz="600" dirty="0" err="1" smtClean="0">
                <a:solidFill>
                  <a:srgbClr val="969696"/>
                </a:solidFill>
                <a:latin typeface="Humnst777 Lt BT" pitchFamily="34" charset="0"/>
              </a:rPr>
              <a:t>ortho.training</a:t>
            </a:r>
            <a:endParaRPr lang="de-DE" altLang="en-US" sz="600" dirty="0">
              <a:solidFill>
                <a:srgbClr val="969696"/>
              </a:solidFill>
              <a:latin typeface="Humnst777 Lt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724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_m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ellenplatzhalter 4"/>
          <p:cNvSpPr>
            <a:spLocks noGrp="1"/>
          </p:cNvSpPr>
          <p:nvPr>
            <p:ph type="tbl" sz="quarter" idx="13"/>
          </p:nvPr>
        </p:nvSpPr>
        <p:spPr>
          <a:xfrm>
            <a:off x="628650" y="1825625"/>
            <a:ext cx="7886700" cy="3763615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52736"/>
            <a:ext cx="7831782" cy="36004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000" b="0">
                <a:solidFill>
                  <a:schemeClr val="bg1"/>
                </a:solidFill>
                <a:latin typeface="Humnst777 BT" panose="020B0703030504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  <p:sp>
        <p:nvSpPr>
          <p:cNvPr id="7" name="Rechteck 14"/>
          <p:cNvSpPr>
            <a:spLocks noChangeArrowheads="1"/>
          </p:cNvSpPr>
          <p:nvPr userDrawn="1"/>
        </p:nvSpPr>
        <p:spPr bwMode="auto">
          <a:xfrm>
            <a:off x="7341926" y="6634701"/>
            <a:ext cx="15007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en-US" sz="600" dirty="0" err="1" smtClean="0">
                <a:solidFill>
                  <a:srgbClr val="969696"/>
                </a:solidFill>
                <a:latin typeface="Humnst777 Lt BT" pitchFamily="34" charset="0"/>
              </a:rPr>
              <a:t>Präsentation_Streifeneder</a:t>
            </a:r>
            <a:r>
              <a:rPr lang="de-DE" altLang="en-US" sz="600" dirty="0" smtClean="0">
                <a:solidFill>
                  <a:srgbClr val="969696"/>
                </a:solidFill>
                <a:latin typeface="Humnst777 Lt BT" pitchFamily="34" charset="0"/>
              </a:rPr>
              <a:t> </a:t>
            </a:r>
            <a:r>
              <a:rPr lang="de-DE" altLang="en-US" sz="600" dirty="0" err="1" smtClean="0">
                <a:solidFill>
                  <a:srgbClr val="969696"/>
                </a:solidFill>
                <a:latin typeface="Humnst777 Lt BT" pitchFamily="34" charset="0"/>
              </a:rPr>
              <a:t>ortho.training</a:t>
            </a:r>
            <a:endParaRPr lang="de-DE" altLang="en-US" sz="600" dirty="0">
              <a:solidFill>
                <a:srgbClr val="969696"/>
              </a:solidFill>
              <a:latin typeface="Humnst777 Lt BT" pitchFamily="34" charset="0"/>
            </a:endParaRPr>
          </a:p>
        </p:txBody>
      </p:sp>
      <p:grpSp>
        <p:nvGrpSpPr>
          <p:cNvPr id="9" name="Gruppieren 8"/>
          <p:cNvGrpSpPr/>
          <p:nvPr userDrawn="1"/>
        </p:nvGrpSpPr>
        <p:grpSpPr>
          <a:xfrm>
            <a:off x="395536" y="5445224"/>
            <a:ext cx="8496944" cy="252413"/>
            <a:chOff x="395536" y="5962057"/>
            <a:chExt cx="8496944" cy="252413"/>
          </a:xfrm>
        </p:grpSpPr>
        <p:cxnSp>
          <p:nvCxnSpPr>
            <p:cNvPr id="10" name="Gerade Verbindung 22"/>
            <p:cNvCxnSpPr>
              <a:cxnSpLocks noChangeShapeType="1"/>
            </p:cNvCxnSpPr>
            <p:nvPr/>
          </p:nvCxnSpPr>
          <p:spPr bwMode="auto">
            <a:xfrm>
              <a:off x="395536" y="6093296"/>
              <a:ext cx="8496944" cy="0"/>
            </a:xfrm>
            <a:prstGeom prst="line">
              <a:avLst/>
            </a:prstGeom>
            <a:noFill/>
            <a:ln w="38100" algn="ctr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Gleichschenkliges Dreieck 10"/>
            <p:cNvSpPr/>
            <p:nvPr/>
          </p:nvSpPr>
          <p:spPr>
            <a:xfrm flipV="1">
              <a:off x="2547807" y="5962057"/>
              <a:ext cx="4038071" cy="252413"/>
            </a:xfrm>
            <a:prstGeom prst="triangle">
              <a:avLst/>
            </a:prstGeom>
            <a:solidFill>
              <a:srgbClr val="118F40"/>
            </a:solidFill>
            <a:ln w="285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rgbClr val="000000"/>
                </a:solidFill>
                <a:latin typeface="Humnst777 Lt BT" panose="020B0402030504020204" pitchFamily="34" charset="0"/>
              </a:endParaRPr>
            </a:p>
          </p:txBody>
        </p:sp>
      </p:grpSp>
      <p:sp>
        <p:nvSpPr>
          <p:cNvPr id="13" name="Textplatzhalter 12"/>
          <p:cNvSpPr>
            <a:spLocks noGrp="1"/>
          </p:cNvSpPr>
          <p:nvPr>
            <p:ph type="body" sz="quarter" idx="14"/>
          </p:nvPr>
        </p:nvSpPr>
        <p:spPr>
          <a:xfrm>
            <a:off x="628650" y="5697538"/>
            <a:ext cx="7975600" cy="468312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Humnst777 BT" panose="020B07030305040202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171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_m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grammplatzhalter 3"/>
          <p:cNvSpPr>
            <a:spLocks noGrp="1"/>
          </p:cNvSpPr>
          <p:nvPr>
            <p:ph type="chart" sz="quarter" idx="15"/>
          </p:nvPr>
        </p:nvSpPr>
        <p:spPr>
          <a:xfrm>
            <a:off x="628650" y="1825625"/>
            <a:ext cx="7886700" cy="3763963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52736"/>
            <a:ext cx="7831782" cy="36004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000" b="0">
                <a:solidFill>
                  <a:schemeClr val="bg1"/>
                </a:solidFill>
                <a:latin typeface="Humnst777 BT" panose="020B0703030504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  <p:sp>
        <p:nvSpPr>
          <p:cNvPr id="7" name="Rechteck 14"/>
          <p:cNvSpPr>
            <a:spLocks noChangeArrowheads="1"/>
          </p:cNvSpPr>
          <p:nvPr userDrawn="1"/>
        </p:nvSpPr>
        <p:spPr bwMode="auto">
          <a:xfrm>
            <a:off x="7341926" y="6634701"/>
            <a:ext cx="15007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en-US" sz="600" dirty="0" err="1" smtClean="0">
                <a:solidFill>
                  <a:srgbClr val="969696"/>
                </a:solidFill>
                <a:latin typeface="Humnst777 Lt BT" pitchFamily="34" charset="0"/>
              </a:rPr>
              <a:t>Präsentation_Streifeneder</a:t>
            </a:r>
            <a:r>
              <a:rPr lang="de-DE" altLang="en-US" sz="600" dirty="0" smtClean="0">
                <a:solidFill>
                  <a:srgbClr val="969696"/>
                </a:solidFill>
                <a:latin typeface="Humnst777 Lt BT" pitchFamily="34" charset="0"/>
              </a:rPr>
              <a:t> </a:t>
            </a:r>
            <a:r>
              <a:rPr lang="de-DE" altLang="en-US" sz="600" dirty="0" err="1" smtClean="0">
                <a:solidFill>
                  <a:srgbClr val="969696"/>
                </a:solidFill>
                <a:latin typeface="Humnst777 Lt BT" pitchFamily="34" charset="0"/>
              </a:rPr>
              <a:t>ortho.training</a:t>
            </a:r>
            <a:endParaRPr lang="de-DE" altLang="en-US" sz="600" dirty="0">
              <a:solidFill>
                <a:srgbClr val="969696"/>
              </a:solidFill>
              <a:latin typeface="Humnst777 Lt BT" pitchFamily="34" charset="0"/>
            </a:endParaRPr>
          </a:p>
        </p:txBody>
      </p:sp>
      <p:grpSp>
        <p:nvGrpSpPr>
          <p:cNvPr id="9" name="Gruppieren 8"/>
          <p:cNvGrpSpPr/>
          <p:nvPr userDrawn="1"/>
        </p:nvGrpSpPr>
        <p:grpSpPr>
          <a:xfrm>
            <a:off x="395536" y="5445224"/>
            <a:ext cx="8496944" cy="252413"/>
            <a:chOff x="395536" y="5962057"/>
            <a:chExt cx="8496944" cy="252413"/>
          </a:xfrm>
        </p:grpSpPr>
        <p:cxnSp>
          <p:nvCxnSpPr>
            <p:cNvPr id="10" name="Gerade Verbindung 22"/>
            <p:cNvCxnSpPr>
              <a:cxnSpLocks noChangeShapeType="1"/>
            </p:cNvCxnSpPr>
            <p:nvPr/>
          </p:nvCxnSpPr>
          <p:spPr bwMode="auto">
            <a:xfrm>
              <a:off x="395536" y="6093296"/>
              <a:ext cx="8496944" cy="0"/>
            </a:xfrm>
            <a:prstGeom prst="line">
              <a:avLst/>
            </a:prstGeom>
            <a:noFill/>
            <a:ln w="38100" algn="ctr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Gleichschenkliges Dreieck 10"/>
            <p:cNvSpPr/>
            <p:nvPr/>
          </p:nvSpPr>
          <p:spPr>
            <a:xfrm flipV="1">
              <a:off x="2547807" y="5962057"/>
              <a:ext cx="4038071" cy="252413"/>
            </a:xfrm>
            <a:prstGeom prst="triangle">
              <a:avLst/>
            </a:prstGeom>
            <a:solidFill>
              <a:srgbClr val="118F40"/>
            </a:solidFill>
            <a:ln w="285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rgbClr val="000000"/>
                </a:solidFill>
                <a:latin typeface="Humnst777 Lt BT" panose="020B0402030504020204" pitchFamily="34" charset="0"/>
              </a:endParaRPr>
            </a:p>
          </p:txBody>
        </p:sp>
      </p:grpSp>
      <p:sp>
        <p:nvSpPr>
          <p:cNvPr id="13" name="Textplatzhalter 12"/>
          <p:cNvSpPr>
            <a:spLocks noGrp="1"/>
          </p:cNvSpPr>
          <p:nvPr>
            <p:ph type="body" sz="quarter" idx="14"/>
          </p:nvPr>
        </p:nvSpPr>
        <p:spPr>
          <a:xfrm>
            <a:off x="628650" y="5697538"/>
            <a:ext cx="7975600" cy="468312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Humnst777 BT" panose="020B07030305040202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9080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_m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628650" y="1825625"/>
            <a:ext cx="7886700" cy="37465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00200" indent="-2286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057400" indent="-2286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52736"/>
            <a:ext cx="7831782" cy="36004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000" b="0">
                <a:solidFill>
                  <a:schemeClr val="bg1"/>
                </a:solidFill>
                <a:latin typeface="Humnst777 BT" panose="020B0703030504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  <p:sp>
        <p:nvSpPr>
          <p:cNvPr id="7" name="Rechteck 14"/>
          <p:cNvSpPr>
            <a:spLocks noChangeArrowheads="1"/>
          </p:cNvSpPr>
          <p:nvPr userDrawn="1"/>
        </p:nvSpPr>
        <p:spPr bwMode="auto">
          <a:xfrm>
            <a:off x="7341926" y="6634701"/>
            <a:ext cx="15007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en-US" sz="600" dirty="0" err="1" smtClean="0">
                <a:solidFill>
                  <a:srgbClr val="969696"/>
                </a:solidFill>
                <a:latin typeface="Humnst777 Lt BT" pitchFamily="34" charset="0"/>
              </a:rPr>
              <a:t>Präsentation_Streifeneder</a:t>
            </a:r>
            <a:r>
              <a:rPr lang="de-DE" altLang="en-US" sz="600" dirty="0" smtClean="0">
                <a:solidFill>
                  <a:srgbClr val="969696"/>
                </a:solidFill>
                <a:latin typeface="Humnst777 Lt BT" pitchFamily="34" charset="0"/>
              </a:rPr>
              <a:t> </a:t>
            </a:r>
            <a:r>
              <a:rPr lang="de-DE" altLang="en-US" sz="600" dirty="0" err="1" smtClean="0">
                <a:solidFill>
                  <a:srgbClr val="969696"/>
                </a:solidFill>
                <a:latin typeface="Humnst777 Lt BT" pitchFamily="34" charset="0"/>
              </a:rPr>
              <a:t>ortho.training</a:t>
            </a:r>
            <a:endParaRPr lang="de-DE" altLang="en-US" sz="600" dirty="0">
              <a:solidFill>
                <a:srgbClr val="969696"/>
              </a:solidFill>
              <a:latin typeface="Humnst777 Lt BT" pitchFamily="34" charset="0"/>
            </a:endParaRPr>
          </a:p>
        </p:txBody>
      </p:sp>
      <p:grpSp>
        <p:nvGrpSpPr>
          <p:cNvPr id="9" name="Gruppieren 8"/>
          <p:cNvGrpSpPr/>
          <p:nvPr userDrawn="1"/>
        </p:nvGrpSpPr>
        <p:grpSpPr>
          <a:xfrm>
            <a:off x="395536" y="5445224"/>
            <a:ext cx="8496944" cy="252413"/>
            <a:chOff x="395536" y="5962057"/>
            <a:chExt cx="8496944" cy="252413"/>
          </a:xfrm>
        </p:grpSpPr>
        <p:cxnSp>
          <p:nvCxnSpPr>
            <p:cNvPr id="10" name="Gerade Verbindung 22"/>
            <p:cNvCxnSpPr>
              <a:cxnSpLocks noChangeShapeType="1"/>
            </p:cNvCxnSpPr>
            <p:nvPr/>
          </p:nvCxnSpPr>
          <p:spPr bwMode="auto">
            <a:xfrm>
              <a:off x="395536" y="6093296"/>
              <a:ext cx="8496944" cy="0"/>
            </a:xfrm>
            <a:prstGeom prst="line">
              <a:avLst/>
            </a:prstGeom>
            <a:noFill/>
            <a:ln w="38100" algn="ctr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Gleichschenkliges Dreieck 10"/>
            <p:cNvSpPr/>
            <p:nvPr/>
          </p:nvSpPr>
          <p:spPr>
            <a:xfrm flipV="1">
              <a:off x="2547807" y="5962057"/>
              <a:ext cx="4038071" cy="252413"/>
            </a:xfrm>
            <a:prstGeom prst="triangle">
              <a:avLst/>
            </a:prstGeom>
            <a:solidFill>
              <a:schemeClr val="accent2"/>
            </a:solidFill>
            <a:ln w="285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rgbClr val="000000"/>
                </a:solidFill>
                <a:latin typeface="Humnst777 Lt BT" panose="020B0402030504020204" pitchFamily="34" charset="0"/>
              </a:endParaRPr>
            </a:p>
          </p:txBody>
        </p:sp>
      </p:grpSp>
      <p:sp>
        <p:nvSpPr>
          <p:cNvPr id="13" name="Textplatzhalter 12"/>
          <p:cNvSpPr>
            <a:spLocks noGrp="1"/>
          </p:cNvSpPr>
          <p:nvPr>
            <p:ph type="body" sz="quarter" idx="14"/>
          </p:nvPr>
        </p:nvSpPr>
        <p:spPr>
          <a:xfrm>
            <a:off x="628650" y="5697538"/>
            <a:ext cx="7975600" cy="468312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Humnst777 BT" panose="020B07030305040202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2726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52736"/>
            <a:ext cx="7831782" cy="3600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0">
                <a:solidFill>
                  <a:schemeClr val="bg1"/>
                </a:solidFill>
                <a:latin typeface="Humnst777 BT" panose="020B0703030504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  <p:sp>
        <p:nvSpPr>
          <p:cNvPr id="7" name="Rechteck 14"/>
          <p:cNvSpPr>
            <a:spLocks noChangeArrowheads="1"/>
          </p:cNvSpPr>
          <p:nvPr userDrawn="1"/>
        </p:nvSpPr>
        <p:spPr bwMode="auto">
          <a:xfrm>
            <a:off x="7341926" y="6634701"/>
            <a:ext cx="160813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en-US" sz="600" dirty="0" err="1" smtClean="0">
                <a:solidFill>
                  <a:srgbClr val="969696"/>
                </a:solidFill>
                <a:latin typeface="Humnst777 Lt BT" pitchFamily="34" charset="0"/>
              </a:rPr>
              <a:t>Präsentation_Streifeneder</a:t>
            </a:r>
            <a:r>
              <a:rPr lang="de-DE" altLang="en-US" sz="600" dirty="0" smtClean="0">
                <a:solidFill>
                  <a:srgbClr val="969696"/>
                </a:solidFill>
                <a:latin typeface="Humnst777 Lt BT" pitchFamily="34" charset="0"/>
              </a:rPr>
              <a:t> </a:t>
            </a:r>
            <a:r>
              <a:rPr lang="de-DE" altLang="en-US" sz="600" dirty="0" err="1" smtClean="0">
                <a:solidFill>
                  <a:srgbClr val="969696"/>
                </a:solidFill>
                <a:latin typeface="Humnst777 Lt BT" pitchFamily="34" charset="0"/>
              </a:rPr>
              <a:t>ortho.production</a:t>
            </a:r>
            <a:endParaRPr lang="de-DE" altLang="en-US" sz="600" dirty="0">
              <a:solidFill>
                <a:srgbClr val="969696"/>
              </a:solidFill>
              <a:latin typeface="Humnst777 Lt BT" pitchFamily="34" charset="0"/>
            </a:endParaRP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>
          <a:xfrm>
            <a:off x="628650" y="1825625"/>
            <a:ext cx="2638800" cy="16033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67450" y="1825625"/>
            <a:ext cx="2638800" cy="16033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5"/>
          </p:nvPr>
        </p:nvSpPr>
        <p:spPr>
          <a:xfrm>
            <a:off x="5916942" y="1825625"/>
            <a:ext cx="2638800" cy="16033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6"/>
          </p:nvPr>
        </p:nvSpPr>
        <p:spPr>
          <a:xfrm>
            <a:off x="628650" y="3573463"/>
            <a:ext cx="7920038" cy="26035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509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_mit_Rah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52736"/>
            <a:ext cx="7886700" cy="360040"/>
          </a:xfrm>
          <a:prstGeom prst="rect">
            <a:avLst/>
          </a:prstGeom>
        </p:spPr>
        <p:txBody>
          <a:bodyPr/>
          <a:lstStyle>
            <a:lvl1pPr>
              <a:defRPr>
                <a:latin typeface="Humnst777 BT" panose="020B0703030504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  <p:sp>
        <p:nvSpPr>
          <p:cNvPr id="8" name="Rechteck 14"/>
          <p:cNvSpPr>
            <a:spLocks noChangeArrowheads="1"/>
          </p:cNvSpPr>
          <p:nvPr userDrawn="1"/>
        </p:nvSpPr>
        <p:spPr bwMode="auto">
          <a:xfrm>
            <a:off x="7341926" y="6634701"/>
            <a:ext cx="160813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en-US" sz="600" dirty="0" err="1" smtClean="0">
                <a:solidFill>
                  <a:srgbClr val="969696"/>
                </a:solidFill>
                <a:latin typeface="Humnst777 Lt BT" pitchFamily="34" charset="0"/>
              </a:rPr>
              <a:t>Präsentation_Streifeneder</a:t>
            </a:r>
            <a:r>
              <a:rPr lang="de-DE" altLang="en-US" sz="600" dirty="0" smtClean="0">
                <a:solidFill>
                  <a:srgbClr val="969696"/>
                </a:solidFill>
                <a:latin typeface="Humnst777 Lt BT" pitchFamily="34" charset="0"/>
              </a:rPr>
              <a:t> </a:t>
            </a:r>
            <a:r>
              <a:rPr lang="de-DE" altLang="en-US" sz="600" dirty="0" err="1" smtClean="0">
                <a:solidFill>
                  <a:srgbClr val="969696"/>
                </a:solidFill>
                <a:latin typeface="Humnst777 Lt BT" pitchFamily="34" charset="0"/>
              </a:rPr>
              <a:t>ortho.production</a:t>
            </a:r>
            <a:endParaRPr lang="de-DE" altLang="en-US" sz="600" dirty="0">
              <a:solidFill>
                <a:srgbClr val="969696"/>
              </a:solidFill>
              <a:latin typeface="Humnst777 Lt BT" pitchFamily="34" charset="0"/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628650" y="3429000"/>
            <a:ext cx="7886700" cy="2747963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15"/>
          </p:nvPr>
        </p:nvSpPr>
        <p:spPr>
          <a:xfrm>
            <a:off x="628650" y="1825625"/>
            <a:ext cx="3886200" cy="15319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6" name="Bildplatzhalter 15"/>
          <p:cNvSpPr>
            <a:spLocks noGrp="1"/>
          </p:cNvSpPr>
          <p:nvPr>
            <p:ph type="pic" sz="quarter" idx="16"/>
          </p:nvPr>
        </p:nvSpPr>
        <p:spPr>
          <a:xfrm>
            <a:off x="4629150" y="1825625"/>
            <a:ext cx="3886200" cy="15319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2053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genüberstel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52736"/>
            <a:ext cx="7886700" cy="360040"/>
          </a:xfrm>
          <a:prstGeom prst="rect">
            <a:avLst/>
          </a:prstGeom>
        </p:spPr>
        <p:txBody>
          <a:bodyPr/>
          <a:lstStyle>
            <a:lvl1pPr>
              <a:defRPr>
                <a:latin typeface="Humnst777 BT" panose="020B0703030504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  <p:sp>
        <p:nvSpPr>
          <p:cNvPr id="8" name="Rechteck 14"/>
          <p:cNvSpPr>
            <a:spLocks noChangeArrowheads="1"/>
          </p:cNvSpPr>
          <p:nvPr userDrawn="1"/>
        </p:nvSpPr>
        <p:spPr bwMode="auto">
          <a:xfrm>
            <a:off x="7341926" y="6634701"/>
            <a:ext cx="160813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en-US" sz="600" dirty="0" err="1" smtClean="0">
                <a:solidFill>
                  <a:srgbClr val="969696"/>
                </a:solidFill>
                <a:latin typeface="Humnst777 Lt BT" pitchFamily="34" charset="0"/>
              </a:rPr>
              <a:t>Präsentation_Streifeneder</a:t>
            </a:r>
            <a:r>
              <a:rPr lang="de-DE" altLang="en-US" sz="600" dirty="0" smtClean="0">
                <a:solidFill>
                  <a:srgbClr val="969696"/>
                </a:solidFill>
                <a:latin typeface="Humnst777 Lt BT" pitchFamily="34" charset="0"/>
              </a:rPr>
              <a:t> </a:t>
            </a:r>
            <a:r>
              <a:rPr lang="de-DE" altLang="en-US" sz="600" dirty="0" err="1" smtClean="0">
                <a:solidFill>
                  <a:srgbClr val="969696"/>
                </a:solidFill>
                <a:latin typeface="Humnst777 Lt BT" pitchFamily="34" charset="0"/>
              </a:rPr>
              <a:t>ortho.production</a:t>
            </a:r>
            <a:endParaRPr lang="de-DE" altLang="en-US" sz="600" dirty="0">
              <a:solidFill>
                <a:srgbClr val="969696"/>
              </a:solidFill>
              <a:latin typeface="Humnst777 Lt BT" pitchFamily="34" charset="0"/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628650" y="3429000"/>
            <a:ext cx="3886200" cy="2747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4629150" y="3429000"/>
            <a:ext cx="3886200" cy="2747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15"/>
          </p:nvPr>
        </p:nvSpPr>
        <p:spPr>
          <a:xfrm>
            <a:off x="628650" y="1825625"/>
            <a:ext cx="3886200" cy="15319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6" name="Bildplatzhalter 15"/>
          <p:cNvSpPr>
            <a:spLocks noGrp="1"/>
          </p:cNvSpPr>
          <p:nvPr>
            <p:ph type="pic" sz="quarter" idx="16"/>
          </p:nvPr>
        </p:nvSpPr>
        <p:spPr>
          <a:xfrm>
            <a:off x="4629150" y="1825625"/>
            <a:ext cx="3886200" cy="15319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4602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ellenplatzhalter 4"/>
          <p:cNvSpPr>
            <a:spLocks noGrp="1"/>
          </p:cNvSpPr>
          <p:nvPr>
            <p:ph type="tbl" sz="quarter" idx="13"/>
          </p:nvPr>
        </p:nvSpPr>
        <p:spPr>
          <a:xfrm>
            <a:off x="628650" y="1825625"/>
            <a:ext cx="7886700" cy="43396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Tabelle durch Klicken auf Symbol hinzufügen</a:t>
            </a:r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52736"/>
            <a:ext cx="7831782" cy="3600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0">
                <a:solidFill>
                  <a:schemeClr val="bg1"/>
                </a:solidFill>
                <a:latin typeface="Humnst777 BT" panose="020B0703030504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  <p:sp>
        <p:nvSpPr>
          <p:cNvPr id="7" name="Rechteck 14"/>
          <p:cNvSpPr>
            <a:spLocks noChangeArrowheads="1"/>
          </p:cNvSpPr>
          <p:nvPr userDrawn="1"/>
        </p:nvSpPr>
        <p:spPr bwMode="auto">
          <a:xfrm>
            <a:off x="7341926" y="6634701"/>
            <a:ext cx="160813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en-US" sz="600" dirty="0" err="1" smtClean="0">
                <a:solidFill>
                  <a:srgbClr val="969696"/>
                </a:solidFill>
                <a:latin typeface="Humnst777 Lt BT" pitchFamily="34" charset="0"/>
              </a:rPr>
              <a:t>Präsentation_Streifeneder</a:t>
            </a:r>
            <a:r>
              <a:rPr lang="de-DE" altLang="en-US" sz="600" dirty="0" smtClean="0">
                <a:solidFill>
                  <a:srgbClr val="969696"/>
                </a:solidFill>
                <a:latin typeface="Humnst777 Lt BT" pitchFamily="34" charset="0"/>
              </a:rPr>
              <a:t> </a:t>
            </a:r>
            <a:r>
              <a:rPr lang="de-DE" altLang="en-US" sz="600" dirty="0" err="1" smtClean="0">
                <a:solidFill>
                  <a:srgbClr val="969696"/>
                </a:solidFill>
                <a:latin typeface="Humnst777 Lt BT" pitchFamily="34" charset="0"/>
              </a:rPr>
              <a:t>ortho.production</a:t>
            </a:r>
            <a:endParaRPr lang="de-DE" altLang="en-US" sz="600" dirty="0">
              <a:solidFill>
                <a:srgbClr val="969696"/>
              </a:solidFill>
              <a:latin typeface="Humnst777 Lt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117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grammplatzhalter 3"/>
          <p:cNvSpPr>
            <a:spLocks noGrp="1"/>
          </p:cNvSpPr>
          <p:nvPr>
            <p:ph type="chart" sz="quarter" idx="15"/>
          </p:nvPr>
        </p:nvSpPr>
        <p:spPr>
          <a:xfrm>
            <a:off x="628650" y="1825625"/>
            <a:ext cx="7886700" cy="426767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Diagramm durch Klicken auf Symbol hinzufügen</a:t>
            </a:r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52736"/>
            <a:ext cx="7831782" cy="3600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0">
                <a:solidFill>
                  <a:schemeClr val="bg1"/>
                </a:solidFill>
                <a:latin typeface="Humnst777 BT" panose="020B0703030504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  <p:sp>
        <p:nvSpPr>
          <p:cNvPr id="7" name="Rechteck 14"/>
          <p:cNvSpPr>
            <a:spLocks noChangeArrowheads="1"/>
          </p:cNvSpPr>
          <p:nvPr userDrawn="1"/>
        </p:nvSpPr>
        <p:spPr bwMode="auto">
          <a:xfrm>
            <a:off x="7341926" y="6634701"/>
            <a:ext cx="160813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en-US" sz="600" dirty="0" err="1" smtClean="0">
                <a:solidFill>
                  <a:srgbClr val="969696"/>
                </a:solidFill>
                <a:latin typeface="Humnst777 Lt BT" pitchFamily="34" charset="0"/>
              </a:rPr>
              <a:t>Präsentation_Streifeneder</a:t>
            </a:r>
            <a:r>
              <a:rPr lang="de-DE" altLang="en-US" sz="600" dirty="0" smtClean="0">
                <a:solidFill>
                  <a:srgbClr val="969696"/>
                </a:solidFill>
                <a:latin typeface="Humnst777 Lt BT" pitchFamily="34" charset="0"/>
              </a:rPr>
              <a:t> </a:t>
            </a:r>
            <a:r>
              <a:rPr lang="de-DE" altLang="en-US" sz="600" dirty="0" err="1" smtClean="0">
                <a:solidFill>
                  <a:srgbClr val="969696"/>
                </a:solidFill>
                <a:latin typeface="Humnst777 Lt BT" pitchFamily="34" charset="0"/>
              </a:rPr>
              <a:t>ortho.production</a:t>
            </a:r>
            <a:endParaRPr lang="de-DE" altLang="en-US" sz="600" dirty="0">
              <a:solidFill>
                <a:srgbClr val="969696"/>
              </a:solidFill>
              <a:latin typeface="Humnst777 Lt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026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628650" y="1825624"/>
            <a:ext cx="7886700" cy="4267671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52736"/>
            <a:ext cx="7831782" cy="3600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0">
                <a:solidFill>
                  <a:schemeClr val="bg1"/>
                </a:solidFill>
                <a:latin typeface="Humnst777 BT" panose="020B0703030504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  <p:sp>
        <p:nvSpPr>
          <p:cNvPr id="7" name="Rechteck 14"/>
          <p:cNvSpPr>
            <a:spLocks noChangeArrowheads="1"/>
          </p:cNvSpPr>
          <p:nvPr userDrawn="1"/>
        </p:nvSpPr>
        <p:spPr bwMode="auto">
          <a:xfrm>
            <a:off x="7341926" y="6634701"/>
            <a:ext cx="160813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en-US" sz="600" dirty="0" err="1" smtClean="0">
                <a:solidFill>
                  <a:srgbClr val="969696"/>
                </a:solidFill>
                <a:latin typeface="Humnst777 Lt BT" pitchFamily="34" charset="0"/>
              </a:rPr>
              <a:t>Präsentation_Streifeneder</a:t>
            </a:r>
            <a:r>
              <a:rPr lang="de-DE" altLang="en-US" sz="600" dirty="0" smtClean="0">
                <a:solidFill>
                  <a:srgbClr val="969696"/>
                </a:solidFill>
                <a:latin typeface="Humnst777 Lt BT" pitchFamily="34" charset="0"/>
              </a:rPr>
              <a:t> </a:t>
            </a:r>
            <a:r>
              <a:rPr lang="de-DE" altLang="en-US" sz="600" dirty="0" err="1" smtClean="0">
                <a:solidFill>
                  <a:srgbClr val="969696"/>
                </a:solidFill>
                <a:latin typeface="Humnst777 Lt BT" pitchFamily="34" charset="0"/>
              </a:rPr>
              <a:t>ortho.production</a:t>
            </a:r>
            <a:endParaRPr lang="de-DE" altLang="en-US" sz="600" dirty="0">
              <a:solidFill>
                <a:srgbClr val="969696"/>
              </a:solidFill>
              <a:latin typeface="Humnst777 Lt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026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_m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ellenplatzhalter 4"/>
          <p:cNvSpPr>
            <a:spLocks noGrp="1"/>
          </p:cNvSpPr>
          <p:nvPr>
            <p:ph type="tbl" sz="quarter" idx="13"/>
          </p:nvPr>
        </p:nvSpPr>
        <p:spPr>
          <a:xfrm>
            <a:off x="628650" y="1825625"/>
            <a:ext cx="7886700" cy="376361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Tabelle durch Klicken auf Symbol hinzufügen</a:t>
            </a:r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52736"/>
            <a:ext cx="7831782" cy="3600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0">
                <a:solidFill>
                  <a:schemeClr val="bg1"/>
                </a:solidFill>
                <a:latin typeface="Humnst777 BT" panose="020B0703030504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  <p:sp>
        <p:nvSpPr>
          <p:cNvPr id="7" name="Rechteck 14"/>
          <p:cNvSpPr>
            <a:spLocks noChangeArrowheads="1"/>
          </p:cNvSpPr>
          <p:nvPr userDrawn="1"/>
        </p:nvSpPr>
        <p:spPr bwMode="auto">
          <a:xfrm>
            <a:off x="7341926" y="6634701"/>
            <a:ext cx="160813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en-US" sz="600" dirty="0" err="1" smtClean="0">
                <a:solidFill>
                  <a:srgbClr val="969696"/>
                </a:solidFill>
                <a:latin typeface="Humnst777 Lt BT" pitchFamily="34" charset="0"/>
              </a:rPr>
              <a:t>Präsentation_Streifeneder</a:t>
            </a:r>
            <a:r>
              <a:rPr lang="de-DE" altLang="en-US" sz="600" dirty="0" smtClean="0">
                <a:solidFill>
                  <a:srgbClr val="969696"/>
                </a:solidFill>
                <a:latin typeface="Humnst777 Lt BT" pitchFamily="34" charset="0"/>
              </a:rPr>
              <a:t> </a:t>
            </a:r>
            <a:r>
              <a:rPr lang="de-DE" altLang="en-US" sz="600" dirty="0" err="1" smtClean="0">
                <a:solidFill>
                  <a:srgbClr val="969696"/>
                </a:solidFill>
                <a:latin typeface="Humnst777 Lt BT" pitchFamily="34" charset="0"/>
              </a:rPr>
              <a:t>ortho.production</a:t>
            </a:r>
            <a:endParaRPr lang="de-DE" altLang="en-US" sz="600" dirty="0">
              <a:solidFill>
                <a:srgbClr val="969696"/>
              </a:solidFill>
              <a:latin typeface="Humnst777 Lt BT" pitchFamily="34" charset="0"/>
            </a:endParaRPr>
          </a:p>
        </p:txBody>
      </p:sp>
      <p:grpSp>
        <p:nvGrpSpPr>
          <p:cNvPr id="9" name="Gruppieren 8"/>
          <p:cNvGrpSpPr/>
          <p:nvPr userDrawn="1"/>
        </p:nvGrpSpPr>
        <p:grpSpPr>
          <a:xfrm>
            <a:off x="395536" y="5445224"/>
            <a:ext cx="8496944" cy="252413"/>
            <a:chOff x="395536" y="5962057"/>
            <a:chExt cx="8496944" cy="252413"/>
          </a:xfrm>
        </p:grpSpPr>
        <p:cxnSp>
          <p:nvCxnSpPr>
            <p:cNvPr id="10" name="Gerade Verbindung 22"/>
            <p:cNvCxnSpPr>
              <a:cxnSpLocks noChangeShapeType="1"/>
            </p:cNvCxnSpPr>
            <p:nvPr/>
          </p:nvCxnSpPr>
          <p:spPr bwMode="auto">
            <a:xfrm>
              <a:off x="395536" y="6093296"/>
              <a:ext cx="8496944" cy="0"/>
            </a:xfrm>
            <a:prstGeom prst="line">
              <a:avLst/>
            </a:prstGeom>
            <a:noFill/>
            <a:ln w="38100" algn="ctr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Gleichschenkliges Dreieck 10"/>
            <p:cNvSpPr/>
            <p:nvPr/>
          </p:nvSpPr>
          <p:spPr>
            <a:xfrm flipV="1">
              <a:off x="2547807" y="5962057"/>
              <a:ext cx="4038071" cy="252413"/>
            </a:xfrm>
            <a:prstGeom prst="triangle">
              <a:avLst/>
            </a:prstGeom>
            <a:solidFill>
              <a:srgbClr val="005CA1"/>
            </a:solidFill>
            <a:ln w="285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rgbClr val="000000"/>
                </a:solidFill>
                <a:latin typeface="Humnst777 Lt BT" panose="020B0402030504020204" pitchFamily="34" charset="0"/>
              </a:endParaRPr>
            </a:p>
          </p:txBody>
        </p:sp>
      </p:grpSp>
      <p:sp>
        <p:nvSpPr>
          <p:cNvPr id="13" name="Textplatzhalter 12"/>
          <p:cNvSpPr>
            <a:spLocks noGrp="1"/>
          </p:cNvSpPr>
          <p:nvPr>
            <p:ph type="body" sz="quarter" idx="14"/>
          </p:nvPr>
        </p:nvSpPr>
        <p:spPr>
          <a:xfrm>
            <a:off x="628650" y="5697538"/>
            <a:ext cx="7975600" cy="468312"/>
          </a:xfrm>
        </p:spPr>
        <p:txBody>
          <a:bodyPr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Humnst777 BT" panose="020B0703030504020204" pitchFamily="34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79665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" y="1052515"/>
            <a:ext cx="8896350" cy="369887"/>
          </a:xfrm>
          <a:prstGeom prst="rect">
            <a:avLst/>
          </a:prstGeom>
          <a:solidFill>
            <a:srgbClr val="00538A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smtClean="0">
                <a:solidFill>
                  <a:schemeClr val="bg1"/>
                </a:solidFill>
                <a:latin typeface="Humnst777 BT" panose="020B0703030504020204" pitchFamily="34" charset="0"/>
              </a:rPr>
              <a:t>   </a:t>
            </a:r>
          </a:p>
        </p:txBody>
      </p:sp>
      <p:pic>
        <p:nvPicPr>
          <p:cNvPr id="8" name="Grafik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564" y="260350"/>
            <a:ext cx="23399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5418" y="6453336"/>
            <a:ext cx="221853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latin typeface="Humnst777 Lt BT" pitchFamily="34" charset="0"/>
              </a:defRPr>
            </a:lvl1pPr>
          </a:lstStyle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1052514"/>
            <a:ext cx="8229600" cy="365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Rechteck 14"/>
          <p:cNvSpPr>
            <a:spLocks noChangeArrowheads="1"/>
          </p:cNvSpPr>
          <p:nvPr/>
        </p:nvSpPr>
        <p:spPr bwMode="auto">
          <a:xfrm>
            <a:off x="7341926" y="6634701"/>
            <a:ext cx="160813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en-US" sz="600" dirty="0" err="1" smtClean="0">
                <a:solidFill>
                  <a:srgbClr val="969696"/>
                </a:solidFill>
                <a:latin typeface="Humnst777 Lt BT" pitchFamily="34" charset="0"/>
              </a:rPr>
              <a:t>Präsentation_Streifeneder</a:t>
            </a:r>
            <a:r>
              <a:rPr lang="de-DE" altLang="en-US" sz="600" dirty="0" smtClean="0">
                <a:solidFill>
                  <a:srgbClr val="969696"/>
                </a:solidFill>
                <a:latin typeface="Humnst777 Lt BT" pitchFamily="34" charset="0"/>
              </a:rPr>
              <a:t> </a:t>
            </a:r>
            <a:r>
              <a:rPr lang="de-DE" altLang="en-US" sz="600" dirty="0" err="1" smtClean="0">
                <a:solidFill>
                  <a:srgbClr val="969696"/>
                </a:solidFill>
                <a:latin typeface="Humnst777 Lt BT" pitchFamily="34" charset="0"/>
              </a:rPr>
              <a:t>ortho.production</a:t>
            </a:r>
            <a:endParaRPr lang="de-DE" altLang="en-US" sz="600" dirty="0">
              <a:solidFill>
                <a:srgbClr val="969696"/>
              </a:solidFill>
              <a:latin typeface="Humnst777 Lt BT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87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70" r:id="rId3"/>
    <p:sldLayoutId id="2147483676" r:id="rId4"/>
    <p:sldLayoutId id="2147483664" r:id="rId5"/>
    <p:sldLayoutId id="2147483669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91" r:id="rId12"/>
    <p:sldLayoutId id="2147483692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bg1"/>
          </a:solidFill>
          <a:latin typeface="Humnst777 BT" panose="020B0703030504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2950" y="6553200"/>
            <a:ext cx="20478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777777"/>
                </a:solidFill>
                <a:latin typeface="Humnst777 Lt BT" pitchFamily="34" charset="0"/>
              </a:defRPr>
            </a:lvl1pPr>
          </a:lstStyle>
          <a:p>
            <a:fld id="{9292FBA1-36C7-4304-AFB4-57D48644889B}" type="slidenum">
              <a:rPr lang="de-DE" altLang="de-DE"/>
              <a:pPr/>
              <a:t>‹#›</a:t>
            </a:fld>
            <a:r>
              <a:rPr lang="de-DE" altLang="de-DE"/>
              <a:t>  </a:t>
            </a:r>
          </a:p>
        </p:txBody>
      </p:sp>
      <p:sp>
        <p:nvSpPr>
          <p:cNvPr id="1028" name="Text Box 7"/>
          <p:cNvSpPr txBox="1">
            <a:spLocks noChangeArrowheads="1"/>
          </p:cNvSpPr>
          <p:nvPr/>
        </p:nvSpPr>
        <p:spPr bwMode="auto">
          <a:xfrm>
            <a:off x="0" y="1052513"/>
            <a:ext cx="8896350" cy="369887"/>
          </a:xfrm>
          <a:prstGeom prst="rect">
            <a:avLst/>
          </a:prstGeom>
          <a:solidFill>
            <a:srgbClr val="118F40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smtClean="0">
                <a:solidFill>
                  <a:schemeClr val="bg1"/>
                </a:solidFill>
                <a:latin typeface="Humnst777 BT" panose="020B0703030504020204" pitchFamily="34" charset="0"/>
              </a:rPr>
              <a:t>   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363" y="260350"/>
            <a:ext cx="21844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platzhalter 2"/>
          <p:cNvSpPr>
            <a:spLocks noGrp="1"/>
          </p:cNvSpPr>
          <p:nvPr>
            <p:ph type="title"/>
          </p:nvPr>
        </p:nvSpPr>
        <p:spPr>
          <a:xfrm>
            <a:off x="457200" y="1052512"/>
            <a:ext cx="8229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l" defTabSz="914400" eaLnBrk="1" latinLnBrk="0" hangingPunct="1">
              <a:lnSpc>
                <a:spcPct val="90000"/>
              </a:lnSpc>
              <a:buNone/>
            </a:pPr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-DE" dirty="0" smtClean="0"/>
              <a:t>Textmasterformat bearbeiten</a:t>
            </a:r>
          </a:p>
          <a:p>
            <a:pPr marL="685800" lvl="1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DE" dirty="0" smtClean="0"/>
              <a:t>Zweite Ebene</a:t>
            </a:r>
          </a:p>
          <a:p>
            <a:pPr lvl="2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</a:pPr>
            <a:r>
              <a:rPr lang="de-DE" dirty="0" smtClean="0"/>
              <a:t>Dritte Ebene</a:t>
            </a:r>
          </a:p>
          <a:p>
            <a:pPr lvl="3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DE" dirty="0" smtClean="0"/>
              <a:t>Vierte Ebene</a:t>
            </a:r>
          </a:p>
          <a:p>
            <a:pPr lvl="4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0840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de-DE" sz="2000" kern="1200" smtClean="0">
          <a:solidFill>
            <a:schemeClr val="bg1"/>
          </a:solidFill>
          <a:latin typeface="Humnst777 BT" panose="020B0703030504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lang="de-DE" sz="1600" kern="120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lang="de-DE" sz="1200" kern="120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lang="de-DE" sz="1200" kern="120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lang="de-DE" sz="1200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lang="de-DE" sz="12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reifeneder.de/op/media/downloads-produktinformationen-software/downloads-materialien-und-werkstatt" TargetMode="External"/><Relationship Id="rId2" Type="http://schemas.openxmlformats.org/officeDocument/2006/relationships/hyperlink" Target="https://www.streifeneder.de/op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youtube.com/user/moosfeld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Sabine</a:t>
            </a:r>
            <a:r>
              <a:rPr lang="cs-CZ" dirty="0"/>
              <a:t> </a:t>
            </a:r>
            <a:r>
              <a:rPr lang="de-DE" dirty="0" err="1"/>
              <a:t>Kosse</a:t>
            </a:r>
            <a:r>
              <a:rPr lang="de-DE" dirty="0"/>
              <a:t>, Radek </a:t>
            </a:r>
            <a:r>
              <a:rPr lang="cs-CZ" dirty="0"/>
              <a:t>Š</a:t>
            </a:r>
            <a:r>
              <a:rPr lang="de-DE" dirty="0" err="1"/>
              <a:t>varc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2060848"/>
            <a:ext cx="7772400" cy="794469"/>
          </a:xfrm>
        </p:spPr>
        <p:txBody>
          <a:bodyPr/>
          <a:lstStyle/>
          <a:p>
            <a:r>
              <a:rPr lang="de-DE" dirty="0"/>
              <a:t>Modern</a:t>
            </a:r>
            <a:r>
              <a:rPr lang="cs-CZ" dirty="0"/>
              <a:t>í plasty v ortopedické protetice</a:t>
            </a:r>
            <a:r>
              <a:rPr lang="de-DE" dirty="0"/>
              <a:t> 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28.03.2019</a:t>
            </a:r>
          </a:p>
        </p:txBody>
      </p:sp>
    </p:spTree>
    <p:extLst>
      <p:ext uri="{BB962C8B-B14F-4D97-AF65-F5344CB8AC3E}">
        <p14:creationId xmlns:p14="http://schemas.microsoft.com/office/powerpoint/2010/main" val="203232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Přehled</a:t>
            </a:r>
            <a:r>
              <a:rPr lang="de-DE" dirty="0"/>
              <a:t> </a:t>
            </a:r>
            <a:r>
              <a:rPr lang="cs-CZ" dirty="0"/>
              <a:t>t</a:t>
            </a:r>
            <a:r>
              <a:rPr lang="de-DE" dirty="0" err="1"/>
              <a:t>ermoplast</a:t>
            </a:r>
            <a:r>
              <a:rPr lang="cs-CZ" dirty="0"/>
              <a:t>ů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995C1F-D43B-4299-8258-61D1712A9E75}" type="slidenum">
              <a:rPr lang="de-DE" smtClean="0"/>
              <a:t>10</a:t>
            </a:fld>
            <a:endParaRPr lang="de-DE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36110754"/>
              </p:ext>
            </p:extLst>
          </p:nvPr>
        </p:nvGraphicFramePr>
        <p:xfrm>
          <a:off x="323850" y="1628773"/>
          <a:ext cx="8352606" cy="5015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734"/>
                <a:gridCol w="1296144"/>
                <a:gridCol w="432048"/>
                <a:gridCol w="1656184"/>
                <a:gridCol w="1728192"/>
                <a:gridCol w="1440160"/>
                <a:gridCol w="1296144"/>
              </a:tblGrid>
              <a:tr h="50408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Typ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 marL="54000" marR="54000" marT="0"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Označení</a:t>
                      </a:r>
                      <a:endParaRPr lang="de-DE" dirty="0"/>
                    </a:p>
                  </a:txBody>
                  <a:tcPr marL="54000" marR="54000" anchor="ctr"/>
                </a:tc>
                <a:tc gridSpan="2">
                  <a:txBody>
                    <a:bodyPr/>
                    <a:lstStyle/>
                    <a:p>
                      <a:r>
                        <a:rPr lang="cs-CZ" dirty="0" smtClean="0"/>
                        <a:t>Použití </a:t>
                      </a:r>
                      <a:r>
                        <a:rPr lang="cs-CZ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O</a:t>
                      </a:r>
                      <a:r>
                        <a:rPr lang="cs-CZ" dirty="0" err="1" smtClean="0"/>
                        <a:t>rtotika</a:t>
                      </a:r>
                      <a:r>
                        <a:rPr lang="cs-CZ" dirty="0" smtClean="0"/>
                        <a:t>/</a:t>
                      </a:r>
                      <a:r>
                        <a:rPr lang="cs-CZ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</a:t>
                      </a:r>
                      <a:r>
                        <a:rPr lang="cs-CZ" dirty="0" smtClean="0"/>
                        <a:t>rotetika</a:t>
                      </a:r>
                      <a:endParaRPr lang="de-DE" dirty="0"/>
                    </a:p>
                  </a:txBody>
                  <a:tcPr marL="54000" marR="54000" marT="0" anchor="ctr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 marL="54000" marR="54000" marT="0"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Vlastnosti</a:t>
                      </a:r>
                      <a:endParaRPr lang="de-DE" dirty="0"/>
                    </a:p>
                  </a:txBody>
                  <a:tcPr marL="54000" marR="54000"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Teploty zpracování</a:t>
                      </a:r>
                      <a:endParaRPr lang="de-DE" dirty="0"/>
                    </a:p>
                  </a:txBody>
                  <a:tcPr marL="54000" marR="54000" anchor="ctr"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Informace</a:t>
                      </a:r>
                      <a:endParaRPr lang="de-DE" dirty="0"/>
                    </a:p>
                  </a:txBody>
                  <a:tcPr marL="54000" marR="54000" anchor="ctr"/>
                </a:tc>
              </a:tr>
              <a:tr h="85704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EVA</a:t>
                      </a:r>
                    </a:p>
                  </a:txBody>
                  <a:tcPr marL="54000" marR="5400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Streifyflex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</a:t>
                      </a:r>
                    </a:p>
                    <a:p>
                      <a:pPr algn="l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111P62</a:t>
                      </a:r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/..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000" marR="54000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000" marR="5400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 velice měkké a flexibilní vnitřní stehenní objímky. Také pro 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ISNY-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</a:t>
                      </a:r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echnik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u.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000" marR="54000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Průsvitný.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Dlouhodobě elastický. </a:t>
                      </a:r>
                    </a:p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Hlubokotažný a svařitelný. Nesrážlivý.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000" marR="54000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Podle tloušťky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 </a:t>
                      </a:r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110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– </a:t>
                      </a:r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130 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°C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000" marR="54000" marT="9525" marB="0" anchor="ctr"/>
                </a:tc>
                <a:tc rowSpan="5">
                  <a:txBody>
                    <a:bodyPr/>
                    <a:lstStyle/>
                    <a:p>
                      <a:pPr algn="l"/>
                      <a:r>
                        <a:rPr lang="cs-CZ" sz="11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Vynikající materiál pro široké uplatnění v ortotice a protetice.</a:t>
                      </a:r>
                      <a:endParaRPr lang="de-DE" sz="1100" baseline="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de-DE" sz="1100" baseline="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cs-CZ" sz="11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Použití pro </a:t>
                      </a:r>
                      <a:r>
                        <a:rPr lang="de-DE" sz="11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„soft-</a:t>
                      </a:r>
                      <a:r>
                        <a:rPr lang="cs-CZ" sz="11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ortézy</a:t>
                      </a:r>
                      <a:r>
                        <a:rPr lang="de-DE" sz="11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</a:t>
                      </a:r>
                      <a:r>
                        <a:rPr lang="cs-CZ" sz="11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různá polstrování – viz dvouvrstvé ortézy.</a:t>
                      </a:r>
                    </a:p>
                    <a:p>
                      <a:pPr algn="l"/>
                      <a:r>
                        <a:rPr lang="cs-CZ" sz="11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Dále jako protiskluzový materiál, krycí, spojovací a překlenovací materiál. </a:t>
                      </a:r>
                      <a:r>
                        <a:rPr lang="de-DE" sz="11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„Soft-</a:t>
                      </a:r>
                      <a:r>
                        <a:rPr lang="de-DE" sz="1100" baseline="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</a:t>
                      </a:r>
                      <a:r>
                        <a:rPr lang="cs-CZ" sz="11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ímky</a:t>
                      </a:r>
                      <a:r>
                        <a:rPr lang="de-DE" sz="11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 </a:t>
                      </a:r>
                      <a:r>
                        <a:rPr lang="cs-CZ" sz="11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atd.</a:t>
                      </a:r>
                      <a:endParaRPr lang="de-DE" sz="110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anchor="ctr"/>
                </a:tc>
              </a:tr>
              <a:tr h="723477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EVA</a:t>
                      </a:r>
                    </a:p>
                  </a:txBody>
                  <a:tcPr marL="54000" marR="5400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Streifyflex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Black, </a:t>
                      </a:r>
                    </a:p>
                    <a:p>
                      <a:pPr algn="l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111P71</a:t>
                      </a:r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/..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000" marR="54000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P</a:t>
                      </a:r>
                      <a:endParaRPr lang="de-DE" sz="11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54000" marR="5400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 velice měkké a flexibilní vnitřní stehenní objímky. Také pro 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ISNY-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</a:t>
                      </a:r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echnik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u.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000" marR="54000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Černé barvy.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Dlouhodobě elastický. </a:t>
                      </a:r>
                    </a:p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Hlubokotažný a svařitelný. Nesrážlivý.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000" marR="54000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Podle tloušťky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 </a:t>
                      </a:r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110 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– </a:t>
                      </a:r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130 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°C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000" marR="54000" marT="9525" marB="0" anchor="ctr"/>
                </a:tc>
                <a:tc vMerge="1">
                  <a:txBody>
                    <a:bodyPr/>
                    <a:lstStyle/>
                    <a:p>
                      <a:pPr algn="l"/>
                      <a:endParaRPr lang="de-DE" dirty="0"/>
                    </a:p>
                  </a:txBody>
                  <a:tcPr anchor="ctr"/>
                </a:tc>
              </a:tr>
              <a:tr h="1091792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EVA</a:t>
                      </a:r>
                    </a:p>
                  </a:txBody>
                  <a:tcPr marL="54000" marR="5400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Streifyflex Super Plus, 111P99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/..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000" marR="54000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</a:t>
                      </a:r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000" marR="5400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 měkké a flexibilní stehenní objímky. Také pro ISNY a CAD-CAM techniku. Dále speciálně pro anatomické tvary objímek jako je MAS.</a:t>
                      </a:r>
                    </a:p>
                  </a:txBody>
                  <a:tcPr marL="54000" marR="54000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Mléčné barvy. </a:t>
                      </a:r>
                    </a:p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Dlouhodobě elastický. </a:t>
                      </a:r>
                    </a:p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Hlubokotažný a svařitelný. Nesrážlivý.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„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Voskový povrch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“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– dobrá ulpínavost.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000" marR="54000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160 °C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000" marR="54000" marT="9525" marB="0" anchor="ctr"/>
                </a:tc>
                <a:tc vMerge="1">
                  <a:txBody>
                    <a:bodyPr/>
                    <a:lstStyle/>
                    <a:p>
                      <a:pPr algn="l"/>
                      <a:endParaRPr lang="de-DE" dirty="0"/>
                    </a:p>
                  </a:txBody>
                  <a:tcPr anchor="ctr"/>
                </a:tc>
              </a:tr>
              <a:tr h="687563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EVA</a:t>
                      </a:r>
                    </a:p>
                  </a:txBody>
                  <a:tcPr marL="54000" marR="5400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Streifyflex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hlubokotažná fólie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</a:t>
                      </a:r>
                      <a:b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111P262</a:t>
                      </a:r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/…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000" marR="54000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</a:t>
                      </a:r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000" marR="54000" marT="0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A10"/>
                          </a:solidFill>
                          <a:effectLst/>
                          <a:latin typeface="Arial"/>
                        </a:rPr>
                        <a:t>Pro </a:t>
                      </a:r>
                      <a:r>
                        <a:rPr lang="de-DE" sz="1100" b="0" i="0" u="none" strike="noStrike" dirty="0">
                          <a:solidFill>
                            <a:srgbClr val="000A10"/>
                          </a:solidFill>
                          <a:effectLst/>
                          <a:latin typeface="Arial"/>
                        </a:rPr>
                        <a:t>„</a:t>
                      </a:r>
                      <a:r>
                        <a:rPr lang="cs-CZ" sz="1100" b="0" i="0" u="none" strike="noStrike" dirty="0">
                          <a:solidFill>
                            <a:srgbClr val="000A10"/>
                          </a:solidFill>
                          <a:effectLst/>
                          <a:latin typeface="Arial"/>
                        </a:rPr>
                        <a:t>vnitřní objímky bot</a:t>
                      </a:r>
                      <a:r>
                        <a:rPr lang="de-DE" sz="1100" b="0" i="0" u="none" strike="noStrike" dirty="0">
                          <a:solidFill>
                            <a:srgbClr val="000A10"/>
                          </a:solidFill>
                          <a:effectLst/>
                          <a:latin typeface="Arial"/>
                        </a:rPr>
                        <a:t>“. </a:t>
                      </a:r>
                    </a:p>
                    <a:p>
                      <a:pPr algn="l" fontAlgn="ctr"/>
                      <a:r>
                        <a:rPr lang="de-DE" sz="1100" b="0" i="0" u="none" strike="noStrike" dirty="0" err="1">
                          <a:solidFill>
                            <a:srgbClr val="000A10"/>
                          </a:solidFill>
                          <a:effectLst/>
                          <a:latin typeface="Arial"/>
                        </a:rPr>
                        <a:t>Vod</a:t>
                      </a:r>
                      <a:r>
                        <a:rPr lang="cs-CZ" sz="1100" b="0" i="0" u="none" strike="noStrike" dirty="0" err="1">
                          <a:solidFill>
                            <a:srgbClr val="000A10"/>
                          </a:solidFill>
                          <a:effectLst/>
                          <a:latin typeface="Arial"/>
                        </a:rPr>
                        <a:t>ěodolné</a:t>
                      </a:r>
                      <a:r>
                        <a:rPr lang="cs-CZ" sz="1100" b="0" i="0" u="none" strike="noStrike" dirty="0">
                          <a:solidFill>
                            <a:srgbClr val="000A10"/>
                          </a:solidFill>
                          <a:effectLst/>
                          <a:latin typeface="Arial"/>
                        </a:rPr>
                        <a:t> dlahy, ortézy ruky a předloktí. Další použití u protéz HK a DK – např. </a:t>
                      </a:r>
                      <a:r>
                        <a:rPr lang="de-DE" sz="1100" b="0" i="0" u="none" strike="noStrike" dirty="0">
                          <a:solidFill>
                            <a:srgbClr val="000A10"/>
                          </a:solidFill>
                          <a:effectLst/>
                          <a:latin typeface="Arial"/>
                        </a:rPr>
                        <a:t>„</a:t>
                      </a:r>
                      <a:r>
                        <a:rPr lang="cs-CZ" sz="1100" b="0" i="0" u="none" strike="noStrike" dirty="0">
                          <a:solidFill>
                            <a:srgbClr val="000A10"/>
                          </a:solidFill>
                          <a:effectLst/>
                          <a:latin typeface="Arial"/>
                        </a:rPr>
                        <a:t>Ballmann protéza</a:t>
                      </a:r>
                      <a:r>
                        <a:rPr lang="de-DE" sz="1100" b="0" i="0" u="none" strike="noStrike" dirty="0">
                          <a:solidFill>
                            <a:srgbClr val="000A10"/>
                          </a:solidFill>
                          <a:effectLst/>
                          <a:latin typeface="Arial"/>
                        </a:rPr>
                        <a:t>“</a:t>
                      </a:r>
                      <a:r>
                        <a:rPr lang="cs-CZ" sz="1100" b="0" i="0" u="none" strike="noStrike" dirty="0">
                          <a:solidFill>
                            <a:srgbClr val="000A10"/>
                          </a:solidFill>
                          <a:effectLst/>
                          <a:latin typeface="Arial"/>
                        </a:rPr>
                        <a:t>. </a:t>
                      </a:r>
                      <a:endParaRPr lang="de-DE" sz="1100" b="0" i="0" u="none" strike="noStrike" dirty="0">
                        <a:solidFill>
                          <a:srgbClr val="000A10"/>
                        </a:solidFill>
                        <a:effectLst/>
                        <a:latin typeface="Arial"/>
                      </a:endParaRPr>
                    </a:p>
                  </a:txBody>
                  <a:tcPr marL="54000" marR="54000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Průsvitný. 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Dlouhodobě elastický. </a:t>
                      </a:r>
                    </a:p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Hlubokotažný a velice dobře svařitelný. Nesrážlivý a</a:t>
                      </a:r>
                      <a:r>
                        <a:rPr lang="de-DE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cs-CZ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dezinfikovatelný. 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000" marR="54000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Podle tloušťky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 </a:t>
                      </a:r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110 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– </a:t>
                      </a:r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130 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°C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000" marR="54000" marT="9525" marB="0" anchor="ctr"/>
                </a:tc>
                <a:tc vMerge="1">
                  <a:txBody>
                    <a:bodyPr/>
                    <a:lstStyle/>
                    <a:p>
                      <a:pPr algn="l"/>
                      <a:endParaRPr lang="de-DE" dirty="0"/>
                    </a:p>
                  </a:txBody>
                  <a:tcPr anchor="ctr"/>
                </a:tc>
              </a:tr>
              <a:tr h="68756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EVA</a:t>
                      </a:r>
                    </a:p>
                  </a:txBody>
                  <a:tcPr marL="54000" marR="5400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Streifyflex Color,</a:t>
                      </a:r>
                      <a:b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111P263/… – 111P276</a:t>
                      </a:r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/:..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000" marR="54000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</a:t>
                      </a:r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000" marR="5400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Podobný jako</a:t>
                      </a:r>
                      <a:r>
                        <a:rPr lang="de-DE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de-DE" sz="11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Streifyflex-hlubokota</a:t>
                      </a:r>
                      <a:r>
                        <a:rPr lang="cs-CZ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žné fó</a:t>
                      </a:r>
                      <a:r>
                        <a:rPr lang="de-DE" sz="11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lie</a:t>
                      </a:r>
                      <a:r>
                        <a:rPr lang="de-DE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</a:t>
                      </a:r>
                      <a:r>
                        <a:rPr lang="cs-CZ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ale v různých barvách.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000" marR="54000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Podle tloušťky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 </a:t>
                      </a:r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110 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– </a:t>
                      </a:r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130 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°C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000" marR="54000" marT="9525" marB="0" anchor="ctr"/>
                </a:tc>
                <a:tc vMerge="1">
                  <a:txBody>
                    <a:bodyPr/>
                    <a:lstStyle/>
                    <a:p>
                      <a:pPr algn="l"/>
                      <a:endParaRPr lang="de-DE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760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>
                <a:latin typeface="+mj-lt"/>
              </a:rPr>
              <a:t>D</a:t>
            </a:r>
            <a:r>
              <a:rPr lang="cs-CZ" b="1" dirty="0">
                <a:latin typeface="+mj-lt"/>
              </a:rPr>
              <a:t>ě</a:t>
            </a:r>
            <a:r>
              <a:rPr lang="de-DE" b="1" dirty="0" err="1" smtClean="0">
                <a:latin typeface="+mj-lt"/>
              </a:rPr>
              <a:t>kujeme</a:t>
            </a:r>
            <a:r>
              <a:rPr lang="de-DE" b="1" dirty="0" smtClean="0">
                <a:latin typeface="+mj-lt"/>
              </a:rPr>
              <a:t> </a:t>
            </a:r>
            <a:r>
              <a:rPr lang="de-DE" b="1" dirty="0" err="1" smtClean="0">
                <a:latin typeface="+mj-lt"/>
              </a:rPr>
              <a:t>Vám</a:t>
            </a:r>
            <a:r>
              <a:rPr lang="de-DE" b="1" dirty="0" smtClean="0">
                <a:latin typeface="+mj-lt"/>
              </a:rPr>
              <a:t> </a:t>
            </a:r>
            <a:r>
              <a:rPr lang="de-DE" b="1" dirty="0" err="1" smtClean="0">
                <a:latin typeface="+mj-lt"/>
              </a:rPr>
              <a:t>za</a:t>
            </a:r>
            <a:r>
              <a:rPr lang="de-DE" b="1" dirty="0">
                <a:latin typeface="+mj-lt"/>
              </a:rPr>
              <a:t> </a:t>
            </a:r>
            <a:r>
              <a:rPr lang="de-DE" b="1" dirty="0" err="1" smtClean="0">
                <a:latin typeface="+mj-lt"/>
              </a:rPr>
              <a:t>Va</a:t>
            </a:r>
            <a:r>
              <a:rPr lang="cs-CZ" b="1" dirty="0">
                <a:latin typeface="+mj-lt"/>
              </a:rPr>
              <a:t>š</a:t>
            </a:r>
            <a:r>
              <a:rPr lang="de-DE" b="1" dirty="0" smtClean="0">
                <a:latin typeface="+mj-lt"/>
              </a:rPr>
              <a:t>i </a:t>
            </a:r>
            <a:r>
              <a:rPr lang="de-DE" b="1" dirty="0" err="1" smtClean="0">
                <a:latin typeface="+mj-lt"/>
              </a:rPr>
              <a:t>pozornost</a:t>
            </a:r>
            <a:r>
              <a:rPr lang="de-DE" b="1" dirty="0" smtClean="0">
                <a:latin typeface="+mj-lt"/>
              </a:rPr>
              <a:t> a </a:t>
            </a:r>
            <a:r>
              <a:rPr lang="de-DE" b="1" dirty="0" err="1" smtClean="0">
                <a:latin typeface="+mj-lt"/>
              </a:rPr>
              <a:t>zájem</a:t>
            </a:r>
            <a:r>
              <a:rPr lang="de-DE" b="1" dirty="0" smtClean="0">
                <a:latin typeface="+mj-lt"/>
              </a:rPr>
              <a:t> o na</a:t>
            </a:r>
            <a:r>
              <a:rPr lang="cs-CZ" b="1" dirty="0">
                <a:latin typeface="+mj-lt"/>
              </a:rPr>
              <a:t>š</a:t>
            </a:r>
            <a:r>
              <a:rPr lang="de-DE" b="1" dirty="0" smtClean="0">
                <a:latin typeface="+mj-lt"/>
              </a:rPr>
              <a:t>i p</a:t>
            </a:r>
            <a:r>
              <a:rPr lang="cs-CZ" b="1" smtClean="0">
                <a:latin typeface="+mj-lt"/>
              </a:rPr>
              <a:t>ř</a:t>
            </a:r>
            <a:r>
              <a:rPr lang="de-DE" b="1" smtClean="0">
                <a:latin typeface="+mj-lt"/>
              </a:rPr>
              <a:t>edná</a:t>
            </a:r>
            <a:r>
              <a:rPr lang="cs-CZ" b="1" dirty="0">
                <a:latin typeface="+mj-lt"/>
              </a:rPr>
              <a:t>š</a:t>
            </a:r>
            <a:r>
              <a:rPr lang="de-DE" b="1" dirty="0" err="1" smtClean="0">
                <a:latin typeface="+mj-lt"/>
              </a:rPr>
              <a:t>ku</a:t>
            </a:r>
            <a:r>
              <a:rPr lang="de-DE" b="1" dirty="0">
                <a:latin typeface="+mj-lt"/>
              </a:rPr>
              <a:t>!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995C1F-D43B-4299-8258-61D1712A9E75}" type="slidenum">
              <a:rPr lang="de-DE" smtClean="0"/>
              <a:t>11</a:t>
            </a:fld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Další informace o našich produktech najdete na naší webové stránce</a:t>
            </a:r>
            <a:endParaRPr lang="de-DE" dirty="0"/>
          </a:p>
          <a:p>
            <a:r>
              <a:rPr lang="de-DE" dirty="0">
                <a:hlinkClick r:id="rId2"/>
              </a:rPr>
              <a:t>https://www.streifeneder.de/op</a:t>
            </a:r>
            <a:r>
              <a:rPr lang="cs-CZ" dirty="0"/>
              <a:t>.</a:t>
            </a:r>
            <a:endParaRPr lang="de-DE" dirty="0"/>
          </a:p>
          <a:p>
            <a:endParaRPr lang="de-DE" dirty="0"/>
          </a:p>
          <a:p>
            <a:r>
              <a:rPr lang="cs-CZ" dirty="0"/>
              <a:t>Tak jako i produktové materiály, prospekty a tipy na zpracování. </a:t>
            </a:r>
            <a:endParaRPr lang="de-DE" dirty="0"/>
          </a:p>
          <a:p>
            <a:r>
              <a:rPr lang="de-DE" dirty="0">
                <a:hlinkClick r:id="rId3"/>
              </a:rPr>
              <a:t>https://www.streifeneder.de/op/media/downloads-produktinformationen-software/downloads-materialien-und-werkstatt</a:t>
            </a:r>
            <a:r>
              <a:rPr lang="cs-CZ" dirty="0"/>
              <a:t>.</a:t>
            </a:r>
            <a:endParaRPr lang="de-DE" dirty="0"/>
          </a:p>
          <a:p>
            <a:endParaRPr lang="de-DE" dirty="0"/>
          </a:p>
          <a:p>
            <a:r>
              <a:rPr lang="cs-CZ" dirty="0"/>
              <a:t>Návody na zpracování a jiná videa si můžete prohlédnout v naší videogalerii:</a:t>
            </a:r>
            <a:endParaRPr lang="de-DE" dirty="0"/>
          </a:p>
          <a:p>
            <a:r>
              <a:rPr lang="de-DE" dirty="0">
                <a:hlinkClick r:id="rId4"/>
              </a:rPr>
              <a:t>https://www.youtube.com/user/moosfeld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769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cs-CZ" dirty="0"/>
              <a:t>Plasty </a:t>
            </a:r>
            <a:r>
              <a:rPr lang="cs-CZ" dirty="0" smtClean="0"/>
              <a:t>jsou </a:t>
            </a:r>
            <a:r>
              <a:rPr lang="cs-CZ" dirty="0"/>
              <a:t>synteticky vyrobené materiály, které se převážně skládají z makromolekul. </a:t>
            </a:r>
            <a:endParaRPr lang="de-DE" dirty="0"/>
          </a:p>
          <a:p>
            <a:r>
              <a:rPr lang="cs-CZ" dirty="0"/>
              <a:t>Vyznačují se těmito vlastnostmi: 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Tvarovatelnost 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Odolnost proti prasknutí 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Odolnost vůči chemikáliím 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Nízká hustota 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Jsou elektroizolační a termoizolační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 naprosté většině zdravotně nezávadné 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Levné ve výrobě </a:t>
            </a:r>
            <a:endParaRPr lang="de-DE" dirty="0"/>
          </a:p>
          <a:p>
            <a:endParaRPr lang="de-DE" dirty="0"/>
          </a:p>
          <a:p>
            <a:r>
              <a:rPr lang="cs-CZ" dirty="0"/>
              <a:t>Plasty lze různými výrobními metodami pomocí širokého výběru výchozích materiálů a přimícháním aditiv optimálně přizpůsobit danému účelu použití. 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jsou plasty</a:t>
            </a:r>
            <a:r>
              <a:rPr lang="de-DE" dirty="0"/>
              <a:t>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2</a:t>
            </a:fld>
            <a:endParaRPr lang="de-DE"/>
          </a:p>
        </p:txBody>
      </p:sp>
      <p:grpSp>
        <p:nvGrpSpPr>
          <p:cNvPr id="76" name="Gruppieren 75"/>
          <p:cNvGrpSpPr/>
          <p:nvPr/>
        </p:nvGrpSpPr>
        <p:grpSpPr>
          <a:xfrm>
            <a:off x="5580112" y="2380781"/>
            <a:ext cx="2518833" cy="2179885"/>
            <a:chOff x="4788024" y="2025246"/>
            <a:chExt cx="2518833" cy="2179885"/>
          </a:xfrm>
        </p:grpSpPr>
        <p:sp>
          <p:nvSpPr>
            <p:cNvPr id="5" name="Ellipse 4"/>
            <p:cNvSpPr/>
            <p:nvPr/>
          </p:nvSpPr>
          <p:spPr>
            <a:xfrm>
              <a:off x="5220072" y="2780928"/>
              <a:ext cx="648072" cy="64807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 b="1" dirty="0"/>
                <a:t>C</a:t>
              </a:r>
            </a:p>
          </p:txBody>
        </p:sp>
        <p:sp>
          <p:nvSpPr>
            <p:cNvPr id="6" name="Ellipse 5"/>
            <p:cNvSpPr/>
            <p:nvPr/>
          </p:nvSpPr>
          <p:spPr>
            <a:xfrm>
              <a:off x="6226737" y="2780928"/>
              <a:ext cx="648072" cy="64807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 b="1" dirty="0"/>
                <a:t>C</a:t>
              </a:r>
            </a:p>
          </p:txBody>
        </p:sp>
        <p:sp>
          <p:nvSpPr>
            <p:cNvPr id="7" name="Ellipse 6"/>
            <p:cNvSpPr/>
            <p:nvPr/>
          </p:nvSpPr>
          <p:spPr>
            <a:xfrm>
              <a:off x="5292080" y="2025246"/>
              <a:ext cx="504056" cy="4956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>
                  <a:solidFill>
                    <a:sysClr val="windowText" lastClr="000000"/>
                  </a:solidFill>
                </a:rPr>
                <a:t>H</a:t>
              </a:r>
            </a:p>
          </p:txBody>
        </p:sp>
        <p:sp>
          <p:nvSpPr>
            <p:cNvPr id="8" name="Ellipse 7"/>
            <p:cNvSpPr/>
            <p:nvPr/>
          </p:nvSpPr>
          <p:spPr>
            <a:xfrm>
              <a:off x="5292080" y="3709459"/>
              <a:ext cx="504056" cy="4956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>
                  <a:solidFill>
                    <a:sysClr val="windowText" lastClr="000000"/>
                  </a:solidFill>
                </a:rPr>
                <a:t>H</a:t>
              </a:r>
            </a:p>
          </p:txBody>
        </p:sp>
        <p:sp>
          <p:nvSpPr>
            <p:cNvPr id="9" name="Ellipse 8"/>
            <p:cNvSpPr/>
            <p:nvPr/>
          </p:nvSpPr>
          <p:spPr>
            <a:xfrm>
              <a:off x="6298745" y="2025246"/>
              <a:ext cx="504056" cy="4956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>
                  <a:solidFill>
                    <a:sysClr val="windowText" lastClr="000000"/>
                  </a:solidFill>
                </a:rPr>
                <a:t>H</a:t>
              </a:r>
            </a:p>
          </p:txBody>
        </p:sp>
        <p:sp>
          <p:nvSpPr>
            <p:cNvPr id="10" name="Ellipse 9"/>
            <p:cNvSpPr/>
            <p:nvPr/>
          </p:nvSpPr>
          <p:spPr>
            <a:xfrm>
              <a:off x="6298745" y="3709459"/>
              <a:ext cx="504056" cy="4956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>
                  <a:solidFill>
                    <a:sysClr val="windowText" lastClr="000000"/>
                  </a:solidFill>
                </a:rPr>
                <a:t>H</a:t>
              </a:r>
            </a:p>
          </p:txBody>
        </p:sp>
        <p:cxnSp>
          <p:nvCxnSpPr>
            <p:cNvPr id="13" name="Gerade Verbindung 12"/>
            <p:cNvCxnSpPr>
              <a:stCxn id="7" idx="4"/>
              <a:endCxn id="5" idx="0"/>
            </p:cNvCxnSpPr>
            <p:nvPr/>
          </p:nvCxnSpPr>
          <p:spPr>
            <a:xfrm>
              <a:off x="5544108" y="2520918"/>
              <a:ext cx="0" cy="260010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>
              <a:stCxn id="8" idx="0"/>
              <a:endCxn id="5" idx="4"/>
            </p:cNvCxnSpPr>
            <p:nvPr/>
          </p:nvCxnSpPr>
          <p:spPr>
            <a:xfrm flipV="1">
              <a:off x="5544108" y="3429000"/>
              <a:ext cx="0" cy="280459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>
              <a:stCxn id="9" idx="4"/>
              <a:endCxn id="6" idx="0"/>
            </p:cNvCxnSpPr>
            <p:nvPr/>
          </p:nvCxnSpPr>
          <p:spPr>
            <a:xfrm>
              <a:off x="6550773" y="2520918"/>
              <a:ext cx="0" cy="260010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>
              <a:stCxn id="6" idx="4"/>
              <a:endCxn id="10" idx="0"/>
            </p:cNvCxnSpPr>
            <p:nvPr/>
          </p:nvCxnSpPr>
          <p:spPr>
            <a:xfrm>
              <a:off x="6550773" y="3429000"/>
              <a:ext cx="0" cy="280459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>
              <a:stCxn id="5" idx="6"/>
              <a:endCxn id="6" idx="2"/>
            </p:cNvCxnSpPr>
            <p:nvPr/>
          </p:nvCxnSpPr>
          <p:spPr>
            <a:xfrm>
              <a:off x="5868144" y="3104964"/>
              <a:ext cx="358593" cy="0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>
              <a:stCxn id="6" idx="6"/>
            </p:cNvCxnSpPr>
            <p:nvPr/>
          </p:nvCxnSpPr>
          <p:spPr>
            <a:xfrm>
              <a:off x="6874809" y="3104964"/>
              <a:ext cx="432048" cy="0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>
              <a:endCxn id="5" idx="2"/>
            </p:cNvCxnSpPr>
            <p:nvPr/>
          </p:nvCxnSpPr>
          <p:spPr>
            <a:xfrm>
              <a:off x="4788024" y="3104964"/>
              <a:ext cx="432048" cy="0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4015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7921625" cy="432117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plastů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3</a:t>
            </a:fld>
            <a:endParaRPr lang="de-DE"/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3115885582"/>
              </p:ext>
            </p:extLst>
          </p:nvPr>
        </p:nvGraphicFramePr>
        <p:xfrm>
          <a:off x="628650" y="1825625"/>
          <a:ext cx="78867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4" name="Gruppieren 13"/>
          <p:cNvGrpSpPr/>
          <p:nvPr/>
        </p:nvGrpSpPr>
        <p:grpSpPr>
          <a:xfrm>
            <a:off x="864000" y="3654425"/>
            <a:ext cx="2316718" cy="2235200"/>
            <a:chOff x="236600" y="1828799"/>
            <a:chExt cx="2316718" cy="2235200"/>
          </a:xfrm>
          <a:solidFill>
            <a:schemeClr val="accent2"/>
          </a:solidFill>
        </p:grpSpPr>
        <p:sp>
          <p:nvSpPr>
            <p:cNvPr id="15" name="Auf der gleichen Seite des Rechtecks liegende Ecken abrunden 14"/>
            <p:cNvSpPr/>
            <p:nvPr/>
          </p:nvSpPr>
          <p:spPr>
            <a:xfrm rot="10800000">
              <a:off x="236600" y="1828799"/>
              <a:ext cx="2316718" cy="2235200"/>
            </a:xfrm>
            <a:prstGeom prst="round2SameRect">
              <a:avLst>
                <a:gd name="adj1" fmla="val 10500"/>
                <a:gd name="adj2" fmla="val 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Auf der gleichen Seite des Rechtecks liegende Ecken abrunden 4"/>
            <p:cNvSpPr/>
            <p:nvPr/>
          </p:nvSpPr>
          <p:spPr>
            <a:xfrm>
              <a:off x="305340" y="1828799"/>
              <a:ext cx="2179238" cy="216646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170688" rIns="170688" bIns="170688" numCol="1" spcCol="1270" anchor="t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400" kern="1200" dirty="0"/>
                <a:t>Termoplasty</a:t>
              </a:r>
              <a:endParaRPr lang="de-DE" sz="2400" kern="1200" dirty="0"/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2400" kern="1200" dirty="0"/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400" kern="1200" dirty="0"/>
                <a:t>tvarovatelné</a:t>
              </a:r>
              <a:endParaRPr lang="de-DE" sz="2400" kern="1200" dirty="0"/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400" kern="1200" dirty="0"/>
                <a:t>(</a:t>
              </a:r>
              <a:r>
                <a:rPr lang="cs-CZ" sz="2400" dirty="0"/>
                <a:t>za tepla</a:t>
              </a:r>
              <a:r>
                <a:rPr lang="de-DE" sz="2400" kern="1200" dirty="0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223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995C1F-D43B-4299-8258-61D1712A9E75}" type="slidenum">
              <a:rPr lang="de-DE" smtClean="0"/>
              <a:t>4</a:t>
            </a:fld>
            <a:endParaRPr lang="de-DE"/>
          </a:p>
        </p:txBody>
      </p:sp>
      <p:grpSp>
        <p:nvGrpSpPr>
          <p:cNvPr id="34" name="Gruppieren 33"/>
          <p:cNvGrpSpPr/>
          <p:nvPr/>
        </p:nvGrpSpPr>
        <p:grpSpPr>
          <a:xfrm>
            <a:off x="405629" y="1700808"/>
            <a:ext cx="8300656" cy="3092379"/>
            <a:chOff x="405629" y="2183672"/>
            <a:chExt cx="8300656" cy="3092379"/>
          </a:xfrm>
        </p:grpSpPr>
        <p:grpSp>
          <p:nvGrpSpPr>
            <p:cNvPr id="5" name="Gruppieren 4"/>
            <p:cNvGrpSpPr/>
            <p:nvPr/>
          </p:nvGrpSpPr>
          <p:grpSpPr>
            <a:xfrm>
              <a:off x="405629" y="2183672"/>
              <a:ext cx="8300656" cy="3092379"/>
              <a:chOff x="405629" y="2183672"/>
              <a:chExt cx="8300656" cy="3092379"/>
            </a:xfrm>
          </p:grpSpPr>
          <p:grpSp>
            <p:nvGrpSpPr>
              <p:cNvPr id="7" name="Gruppieren 6"/>
              <p:cNvGrpSpPr/>
              <p:nvPr/>
            </p:nvGrpSpPr>
            <p:grpSpPr>
              <a:xfrm>
                <a:off x="405629" y="2183672"/>
                <a:ext cx="6610458" cy="3081087"/>
                <a:chOff x="407183" y="2183672"/>
                <a:chExt cx="8758190" cy="2827535"/>
              </a:xfrm>
            </p:grpSpPr>
            <p:sp>
              <p:nvSpPr>
                <p:cNvPr id="11" name="Freihandform 10"/>
                <p:cNvSpPr/>
                <p:nvPr/>
              </p:nvSpPr>
              <p:spPr>
                <a:xfrm>
                  <a:off x="2206474" y="2183672"/>
                  <a:ext cx="6958899" cy="551725"/>
                </a:xfrm>
                <a:custGeom>
                  <a:avLst/>
                  <a:gdLst>
                    <a:gd name="connsiteX0" fmla="*/ 0 w 5252423"/>
                    <a:gd name="connsiteY0" fmla="*/ 0 h 608381"/>
                    <a:gd name="connsiteX1" fmla="*/ 5252423 w 5252423"/>
                    <a:gd name="connsiteY1" fmla="*/ 0 h 608381"/>
                    <a:gd name="connsiteX2" fmla="*/ 5252423 w 5252423"/>
                    <a:gd name="connsiteY2" fmla="*/ 608381 h 608381"/>
                    <a:gd name="connsiteX3" fmla="*/ 0 w 5252423"/>
                    <a:gd name="connsiteY3" fmla="*/ 608381 h 608381"/>
                    <a:gd name="connsiteX4" fmla="*/ 0 w 5252423"/>
                    <a:gd name="connsiteY4" fmla="*/ 0 h 608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52423" h="608381">
                      <a:moveTo>
                        <a:pt x="0" y="0"/>
                      </a:moveTo>
                      <a:lnTo>
                        <a:pt x="5252423" y="0"/>
                      </a:lnTo>
                      <a:lnTo>
                        <a:pt x="5252423" y="608381"/>
                      </a:lnTo>
                      <a:lnTo>
                        <a:pt x="0" y="6083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9050" tIns="19050" rIns="19050" bIns="160860" numCol="1" spcCol="1270" anchor="ctr" anchorCtr="0">
                  <a:noAutofit/>
                </a:bodyPr>
                <a:lstStyle/>
                <a:p>
                  <a:pPr lvl="0" algn="ctr" defTabSz="1333500">
                    <a:lnSpc>
                      <a:spcPct val="60000"/>
                    </a:lnSpc>
                    <a:spcAft>
                      <a:spcPts val="0"/>
                    </a:spcAft>
                  </a:pPr>
                  <a:endParaRPr lang="de-DE" sz="2400" dirty="0">
                    <a:solidFill>
                      <a:sysClr val="windowText" lastClr="000000"/>
                    </a:solidFill>
                  </a:endParaRPr>
                </a:p>
                <a:p>
                  <a:pPr lvl="0" algn="ctr" defTabSz="1333500">
                    <a:lnSpc>
                      <a:spcPct val="60000"/>
                    </a:lnSpc>
                    <a:spcAft>
                      <a:spcPts val="0"/>
                    </a:spcAft>
                  </a:pPr>
                  <a:r>
                    <a:rPr lang="cs-CZ" sz="2400" kern="1200" dirty="0">
                      <a:solidFill>
                        <a:sysClr val="windowText" lastClr="000000"/>
                      </a:solidFill>
                    </a:rPr>
                    <a:t>Důležité termoplasty</a:t>
                  </a:r>
                  <a:endParaRPr lang="de-DE" sz="2400" kern="12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3" name="Freihandform 12">
                  <a:hlinkClick r:id="" action="ppaction://noaction"/>
                </p:cNvPr>
                <p:cNvSpPr/>
                <p:nvPr/>
              </p:nvSpPr>
              <p:spPr>
                <a:xfrm>
                  <a:off x="407183" y="3240988"/>
                  <a:ext cx="2201720" cy="1139953"/>
                </a:xfrm>
                <a:custGeom>
                  <a:avLst/>
                  <a:gdLst>
                    <a:gd name="connsiteX0" fmla="*/ 0 w 2201720"/>
                    <a:gd name="connsiteY0" fmla="*/ 0 h 1139953"/>
                    <a:gd name="connsiteX1" fmla="*/ 2201720 w 2201720"/>
                    <a:gd name="connsiteY1" fmla="*/ 0 h 1139953"/>
                    <a:gd name="connsiteX2" fmla="*/ 2201720 w 2201720"/>
                    <a:gd name="connsiteY2" fmla="*/ 1139953 h 1139953"/>
                    <a:gd name="connsiteX3" fmla="*/ 0 w 2201720"/>
                    <a:gd name="connsiteY3" fmla="*/ 1139953 h 1139953"/>
                    <a:gd name="connsiteX4" fmla="*/ 0 w 2201720"/>
                    <a:gd name="connsiteY4" fmla="*/ 0 h 1139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1720" h="1139953">
                      <a:moveTo>
                        <a:pt x="0" y="0"/>
                      </a:moveTo>
                      <a:lnTo>
                        <a:pt x="2201720" y="0"/>
                      </a:lnTo>
                      <a:lnTo>
                        <a:pt x="2201720" y="1139953"/>
                      </a:lnTo>
                      <a:lnTo>
                        <a:pt x="0" y="113995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9050" tIns="19050" rIns="19050" bIns="160860" numCol="1" spcCol="1270" anchor="ctr" anchorCtr="0">
                  <a:noAutofit/>
                </a:bodyPr>
                <a:lstStyle/>
                <a:p>
                  <a:pPr lvl="0" algn="ctr" defTabSz="1333500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600"/>
                    </a:spcAft>
                  </a:pPr>
                  <a:r>
                    <a:rPr lang="de-DE" sz="3000" kern="1200" dirty="0">
                      <a:solidFill>
                        <a:sysClr val="windowText" lastClr="000000"/>
                      </a:solidFill>
                    </a:rPr>
                    <a:t>PE</a:t>
                  </a:r>
                </a:p>
                <a:p>
                  <a:pPr lvl="0" algn="ctr" defTabSz="13335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de-DE" sz="2000" dirty="0">
                      <a:solidFill>
                        <a:sysClr val="windowText" lastClr="000000"/>
                      </a:solidFill>
                    </a:rPr>
                    <a:t>Polyethylen</a:t>
                  </a:r>
                  <a:endParaRPr lang="de-DE" sz="2000" kern="12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4" name="Freihandform 13"/>
                <p:cNvSpPr/>
                <p:nvPr/>
              </p:nvSpPr>
              <p:spPr>
                <a:xfrm>
                  <a:off x="827593" y="4116762"/>
                  <a:ext cx="1981548" cy="894445"/>
                </a:xfrm>
                <a:custGeom>
                  <a:avLst/>
                  <a:gdLst>
                    <a:gd name="connsiteX0" fmla="*/ 0 w 1981548"/>
                    <a:gd name="connsiteY0" fmla="*/ 0 h 894445"/>
                    <a:gd name="connsiteX1" fmla="*/ 1981548 w 1981548"/>
                    <a:gd name="connsiteY1" fmla="*/ 0 h 894445"/>
                    <a:gd name="connsiteX2" fmla="*/ 1981548 w 1981548"/>
                    <a:gd name="connsiteY2" fmla="*/ 894445 h 894445"/>
                    <a:gd name="connsiteX3" fmla="*/ 0 w 1981548"/>
                    <a:gd name="connsiteY3" fmla="*/ 894445 h 894445"/>
                    <a:gd name="connsiteX4" fmla="*/ 0 w 1981548"/>
                    <a:gd name="connsiteY4" fmla="*/ 0 h 894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81548" h="894445">
                      <a:moveTo>
                        <a:pt x="0" y="0"/>
                      </a:moveTo>
                      <a:lnTo>
                        <a:pt x="1981548" y="0"/>
                      </a:lnTo>
                      <a:lnTo>
                        <a:pt x="1981548" y="894445"/>
                      </a:lnTo>
                      <a:lnTo>
                        <a:pt x="0" y="89444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57600" tIns="14400" rIns="57600" bIns="14400" numCol="1" spcCol="1270" anchor="ctr" anchorCtr="0">
                  <a:noAutofit/>
                </a:bodyPr>
                <a:lstStyle/>
                <a:p>
                  <a:pPr lvl="0" algn="l" defTabSz="755650">
                    <a:lnSpc>
                      <a:spcPct val="5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de-DE" sz="1700" dirty="0" smtClean="0"/>
                </a:p>
                <a:p>
                  <a:pPr lvl="0" algn="l" defTabSz="755650">
                    <a:lnSpc>
                      <a:spcPct val="5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cs-CZ" sz="1700" dirty="0" smtClean="0"/>
                    <a:t>např.</a:t>
                  </a:r>
                  <a:endParaRPr lang="de-DE" sz="1700" dirty="0" smtClean="0"/>
                </a:p>
                <a:p>
                  <a:pPr lvl="0" algn="l" defTabSz="755650">
                    <a:lnSpc>
                      <a:spcPct val="5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de-DE" sz="1700" kern="1200" dirty="0" smtClean="0">
                      <a:hlinkClick r:id="" action="ppaction://noaction"/>
                    </a:rPr>
                    <a:t>Streifylen</a:t>
                  </a:r>
                  <a:endParaRPr lang="de-DE" sz="1700" kern="1200" dirty="0" smtClean="0"/>
                </a:p>
                <a:p>
                  <a:pPr lvl="0" algn="l" defTabSz="755650">
                    <a:lnSpc>
                      <a:spcPct val="5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de-DE" sz="1700" dirty="0" err="1" smtClean="0">
                      <a:hlinkClick r:id="" action="ppaction://noaction"/>
                    </a:rPr>
                    <a:t>Streifylast</a:t>
                  </a:r>
                  <a:endParaRPr lang="cs-CZ" sz="1700" dirty="0"/>
                </a:p>
                <a:p>
                  <a:pPr lvl="0" algn="l" defTabSz="755650">
                    <a:lnSpc>
                      <a:spcPct val="5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de-DE" sz="1700" kern="1200" dirty="0"/>
                </a:p>
              </p:txBody>
            </p:sp>
            <p:sp>
              <p:nvSpPr>
                <p:cNvPr id="15" name="Freihandform 14">
                  <a:hlinkClick r:id="" action="ppaction://noaction"/>
                </p:cNvPr>
                <p:cNvSpPr/>
                <p:nvPr/>
              </p:nvSpPr>
              <p:spPr>
                <a:xfrm>
                  <a:off x="3273406" y="3240988"/>
                  <a:ext cx="2201721" cy="1139953"/>
                </a:xfrm>
                <a:custGeom>
                  <a:avLst/>
                  <a:gdLst>
                    <a:gd name="connsiteX0" fmla="*/ 0 w 2201720"/>
                    <a:gd name="connsiteY0" fmla="*/ 0 h 1139953"/>
                    <a:gd name="connsiteX1" fmla="*/ 2201720 w 2201720"/>
                    <a:gd name="connsiteY1" fmla="*/ 0 h 1139953"/>
                    <a:gd name="connsiteX2" fmla="*/ 2201720 w 2201720"/>
                    <a:gd name="connsiteY2" fmla="*/ 1139953 h 1139953"/>
                    <a:gd name="connsiteX3" fmla="*/ 0 w 2201720"/>
                    <a:gd name="connsiteY3" fmla="*/ 1139953 h 1139953"/>
                    <a:gd name="connsiteX4" fmla="*/ 0 w 2201720"/>
                    <a:gd name="connsiteY4" fmla="*/ 0 h 1139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1720" h="1139953">
                      <a:moveTo>
                        <a:pt x="0" y="0"/>
                      </a:moveTo>
                      <a:lnTo>
                        <a:pt x="2201720" y="0"/>
                      </a:lnTo>
                      <a:lnTo>
                        <a:pt x="2201720" y="1139953"/>
                      </a:lnTo>
                      <a:lnTo>
                        <a:pt x="0" y="113995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9050" tIns="19050" rIns="19050" bIns="160860" numCol="1" spcCol="1270" anchor="ctr" anchorCtr="0">
                  <a:noAutofit/>
                </a:bodyPr>
                <a:lstStyle/>
                <a:p>
                  <a:pPr lvl="0" algn="ctr" defTabSz="1333500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600"/>
                    </a:spcAft>
                  </a:pPr>
                  <a:r>
                    <a:rPr lang="de-DE" sz="3000" kern="1200" dirty="0">
                      <a:solidFill>
                        <a:sysClr val="windowText" lastClr="000000"/>
                      </a:solidFill>
                    </a:rPr>
                    <a:t>PP</a:t>
                  </a:r>
                </a:p>
                <a:p>
                  <a:pPr lvl="0" algn="ctr" defTabSz="13335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de-DE" sz="2000" dirty="0">
                      <a:solidFill>
                        <a:sysClr val="windowText" lastClr="000000"/>
                      </a:solidFill>
                    </a:rPr>
                    <a:t>Polypropylen</a:t>
                  </a:r>
                  <a:endParaRPr lang="de-DE" sz="2000" kern="12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6" name="Freihandform 15"/>
                <p:cNvSpPr/>
                <p:nvPr/>
              </p:nvSpPr>
              <p:spPr>
                <a:xfrm>
                  <a:off x="3692784" y="4116762"/>
                  <a:ext cx="1981547" cy="894445"/>
                </a:xfrm>
                <a:custGeom>
                  <a:avLst/>
                  <a:gdLst>
                    <a:gd name="connsiteX0" fmla="*/ 0 w 1981548"/>
                    <a:gd name="connsiteY0" fmla="*/ 0 h 894445"/>
                    <a:gd name="connsiteX1" fmla="*/ 1981548 w 1981548"/>
                    <a:gd name="connsiteY1" fmla="*/ 0 h 894445"/>
                    <a:gd name="connsiteX2" fmla="*/ 1981548 w 1981548"/>
                    <a:gd name="connsiteY2" fmla="*/ 894445 h 894445"/>
                    <a:gd name="connsiteX3" fmla="*/ 0 w 1981548"/>
                    <a:gd name="connsiteY3" fmla="*/ 894445 h 894445"/>
                    <a:gd name="connsiteX4" fmla="*/ 0 w 1981548"/>
                    <a:gd name="connsiteY4" fmla="*/ 0 h 894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81548" h="894445">
                      <a:moveTo>
                        <a:pt x="0" y="0"/>
                      </a:moveTo>
                      <a:lnTo>
                        <a:pt x="1981548" y="0"/>
                      </a:lnTo>
                      <a:lnTo>
                        <a:pt x="1981548" y="894445"/>
                      </a:lnTo>
                      <a:lnTo>
                        <a:pt x="0" y="89444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58420" tIns="14605" rIns="58420" bIns="14605" numCol="1" spcCol="1270" anchor="ctr" anchorCtr="0">
                  <a:noAutofit/>
                </a:bodyPr>
                <a:lstStyle/>
                <a:p>
                  <a:pPr lvl="0" algn="l" defTabSz="1022350">
                    <a:lnSpc>
                      <a:spcPct val="5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cs-CZ" sz="1700" dirty="0"/>
                    <a:t>např</a:t>
                  </a:r>
                  <a:r>
                    <a:rPr lang="cs-CZ" sz="1700" dirty="0" smtClean="0"/>
                    <a:t>.</a:t>
                  </a:r>
                  <a:endParaRPr lang="de-DE" sz="1700" dirty="0" smtClean="0"/>
                </a:p>
                <a:p>
                  <a:pPr lvl="0" algn="l" defTabSz="1022350">
                    <a:lnSpc>
                      <a:spcPct val="5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de-DE" sz="1700" kern="1200" dirty="0" smtClean="0">
                      <a:hlinkClick r:id="" action="ppaction://noaction"/>
                    </a:rPr>
                    <a:t>Streifydur</a:t>
                  </a:r>
                  <a:endParaRPr lang="de-DE" sz="1700" kern="1200" dirty="0"/>
                </a:p>
                <a:p>
                  <a:pPr lvl="0" algn="l" defTabSz="1022350">
                    <a:lnSpc>
                      <a:spcPct val="5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cs-CZ" sz="1700" u="sng" kern="1200" dirty="0"/>
                    <a:t>Streifydur</a:t>
                  </a:r>
                  <a:r>
                    <a:rPr lang="de-DE" sz="1700" u="sng" kern="1200" dirty="0"/>
                    <a:t> plus</a:t>
                  </a:r>
                  <a:r>
                    <a:rPr lang="cs-CZ" sz="1700" u="sng" kern="1200" dirty="0"/>
                    <a:t>            </a:t>
                  </a:r>
                  <a:endParaRPr lang="de-DE" sz="1700" u="sng" kern="1200" dirty="0"/>
                </a:p>
              </p:txBody>
            </p:sp>
            <p:sp>
              <p:nvSpPr>
                <p:cNvPr id="17" name="Freihandform 16">
                  <a:hlinkClick r:id="" action="ppaction://noaction"/>
                </p:cNvPr>
                <p:cNvSpPr/>
                <p:nvPr/>
              </p:nvSpPr>
              <p:spPr>
                <a:xfrm>
                  <a:off x="6139629" y="3240990"/>
                  <a:ext cx="2201721" cy="1139953"/>
                </a:xfrm>
                <a:custGeom>
                  <a:avLst/>
                  <a:gdLst>
                    <a:gd name="connsiteX0" fmla="*/ 0 w 2201720"/>
                    <a:gd name="connsiteY0" fmla="*/ 0 h 1139953"/>
                    <a:gd name="connsiteX1" fmla="*/ 2201720 w 2201720"/>
                    <a:gd name="connsiteY1" fmla="*/ 0 h 1139953"/>
                    <a:gd name="connsiteX2" fmla="*/ 2201720 w 2201720"/>
                    <a:gd name="connsiteY2" fmla="*/ 1139953 h 1139953"/>
                    <a:gd name="connsiteX3" fmla="*/ 0 w 2201720"/>
                    <a:gd name="connsiteY3" fmla="*/ 1139953 h 1139953"/>
                    <a:gd name="connsiteX4" fmla="*/ 0 w 2201720"/>
                    <a:gd name="connsiteY4" fmla="*/ 0 h 1139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1720" h="1139953">
                      <a:moveTo>
                        <a:pt x="0" y="0"/>
                      </a:moveTo>
                      <a:lnTo>
                        <a:pt x="2201720" y="0"/>
                      </a:lnTo>
                      <a:lnTo>
                        <a:pt x="2201720" y="1139953"/>
                      </a:lnTo>
                      <a:lnTo>
                        <a:pt x="0" y="113995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9050" tIns="19050" rIns="19050" bIns="160860" numCol="1" spcCol="1270" anchor="t" anchorCtr="0">
                  <a:noAutofit/>
                </a:bodyPr>
                <a:lstStyle/>
                <a:p>
                  <a:pPr lvl="0" algn="ctr" defTabSz="1333500">
                    <a:lnSpc>
                      <a:spcPct val="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 sz="500" spc="-150" dirty="0">
                    <a:solidFill>
                      <a:sysClr val="windowText" lastClr="000000"/>
                    </a:solidFill>
                  </a:endParaRPr>
                </a:p>
                <a:p>
                  <a:pPr lvl="0" algn="ctr" defTabSz="1333500">
                    <a:lnSpc>
                      <a:spcPct val="90000"/>
                    </a:lnSpc>
                    <a:spcBef>
                      <a:spcPts val="1200"/>
                    </a:spcBef>
                    <a:spcAft>
                      <a:spcPts val="200"/>
                    </a:spcAft>
                  </a:pPr>
                  <a:r>
                    <a:rPr lang="de-DE" sz="2800" spc="-150" dirty="0">
                      <a:solidFill>
                        <a:sysClr val="windowText" lastClr="000000"/>
                      </a:solidFill>
                    </a:rPr>
                    <a:t>Poly-</a:t>
                  </a:r>
                </a:p>
                <a:p>
                  <a:pPr lvl="0" algn="ctr" defTabSz="1333500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0"/>
                    </a:spcAft>
                  </a:pPr>
                  <a:r>
                    <a:rPr lang="de-DE" sz="2800" spc="-150" dirty="0" err="1">
                      <a:solidFill>
                        <a:sysClr val="windowText" lastClr="000000"/>
                      </a:solidFill>
                    </a:rPr>
                    <a:t>kondensat</a:t>
                  </a:r>
                  <a:endParaRPr lang="de-DE" sz="2800" kern="1200" spc="-15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8" name="Freihandform 17"/>
                <p:cNvSpPr/>
                <p:nvPr/>
              </p:nvSpPr>
              <p:spPr>
                <a:xfrm>
                  <a:off x="6557976" y="4116762"/>
                  <a:ext cx="1981547" cy="894445"/>
                </a:xfrm>
                <a:custGeom>
                  <a:avLst/>
                  <a:gdLst>
                    <a:gd name="connsiteX0" fmla="*/ 0 w 1981548"/>
                    <a:gd name="connsiteY0" fmla="*/ 0 h 914979"/>
                    <a:gd name="connsiteX1" fmla="*/ 1981548 w 1981548"/>
                    <a:gd name="connsiteY1" fmla="*/ 0 h 914979"/>
                    <a:gd name="connsiteX2" fmla="*/ 1981548 w 1981548"/>
                    <a:gd name="connsiteY2" fmla="*/ 914979 h 914979"/>
                    <a:gd name="connsiteX3" fmla="*/ 0 w 1981548"/>
                    <a:gd name="connsiteY3" fmla="*/ 914979 h 914979"/>
                    <a:gd name="connsiteX4" fmla="*/ 0 w 1981548"/>
                    <a:gd name="connsiteY4" fmla="*/ 0 h 914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81548" h="914979">
                      <a:moveTo>
                        <a:pt x="0" y="0"/>
                      </a:moveTo>
                      <a:lnTo>
                        <a:pt x="1981548" y="0"/>
                      </a:lnTo>
                      <a:lnTo>
                        <a:pt x="1981548" y="914979"/>
                      </a:lnTo>
                      <a:lnTo>
                        <a:pt x="0" y="91497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43180" tIns="216000" rIns="43180" bIns="10795" numCol="1" spcCol="1270" anchor="t" anchorCtr="0">
                  <a:noAutofit/>
                </a:bodyPr>
                <a:lstStyle/>
                <a:p>
                  <a:pPr lvl="0" algn="l" defTabSz="755650">
                    <a:lnSpc>
                      <a:spcPct val="5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cs-CZ" sz="1700" dirty="0"/>
                    <a:t>např.</a:t>
                  </a:r>
                  <a:r>
                    <a:rPr lang="de-DE" sz="1700" kern="1200" dirty="0"/>
                    <a:t> </a:t>
                  </a:r>
                  <a:endParaRPr lang="de-DE" sz="1700" kern="1200" dirty="0" smtClean="0"/>
                </a:p>
                <a:p>
                  <a:pPr lvl="0" algn="l" defTabSz="755650">
                    <a:lnSpc>
                      <a:spcPct val="5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de-DE" sz="1700" kern="1200" dirty="0" smtClean="0">
                      <a:hlinkClick r:id="" action="ppaction://noaction"/>
                    </a:rPr>
                    <a:t>PET</a:t>
                  </a:r>
                  <a:endParaRPr lang="de-DE" sz="1700" kern="1200" dirty="0"/>
                </a:p>
              </p:txBody>
            </p:sp>
          </p:grpSp>
          <p:sp>
            <p:nvSpPr>
              <p:cNvPr id="19" name="Freihandform 18">
                <a:hlinkClick r:id="" action="ppaction://noaction"/>
              </p:cNvPr>
              <p:cNvSpPr/>
              <p:nvPr/>
            </p:nvSpPr>
            <p:spPr>
              <a:xfrm>
                <a:off x="6895683" y="3342919"/>
                <a:ext cx="1661802" cy="1242176"/>
              </a:xfrm>
              <a:custGeom>
                <a:avLst/>
                <a:gdLst>
                  <a:gd name="connsiteX0" fmla="*/ 0 w 2201720"/>
                  <a:gd name="connsiteY0" fmla="*/ 0 h 1139953"/>
                  <a:gd name="connsiteX1" fmla="*/ 2201720 w 2201720"/>
                  <a:gd name="connsiteY1" fmla="*/ 0 h 1139953"/>
                  <a:gd name="connsiteX2" fmla="*/ 2201720 w 2201720"/>
                  <a:gd name="connsiteY2" fmla="*/ 1139953 h 1139953"/>
                  <a:gd name="connsiteX3" fmla="*/ 0 w 2201720"/>
                  <a:gd name="connsiteY3" fmla="*/ 1139953 h 1139953"/>
                  <a:gd name="connsiteX4" fmla="*/ 0 w 2201720"/>
                  <a:gd name="connsiteY4" fmla="*/ 0 h 1139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1720" h="1139953">
                    <a:moveTo>
                      <a:pt x="0" y="0"/>
                    </a:moveTo>
                    <a:lnTo>
                      <a:pt x="2201720" y="0"/>
                    </a:lnTo>
                    <a:lnTo>
                      <a:pt x="2201720" y="1139953"/>
                    </a:lnTo>
                    <a:lnTo>
                      <a:pt x="0" y="1139953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9050" tIns="19050" rIns="19050" bIns="160860" numCol="1" spcCol="1270" anchor="ctr" anchorCtr="0">
                <a:noAutofit/>
              </a:bodyPr>
              <a:lstStyle/>
              <a:p>
                <a:pPr lvl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</a:pPr>
                <a:r>
                  <a:rPr lang="de-DE" sz="3000" kern="1200" dirty="0">
                    <a:solidFill>
                      <a:sysClr val="windowText" lastClr="000000"/>
                    </a:solidFill>
                  </a:rPr>
                  <a:t>EVA</a:t>
                </a:r>
              </a:p>
              <a:p>
                <a:pPr lvl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2000" spc="-150" dirty="0">
                    <a:solidFill>
                      <a:sysClr val="windowText" lastClr="000000"/>
                    </a:solidFill>
                  </a:rPr>
                  <a:t>Ethylvinylacetate</a:t>
                </a:r>
                <a:endParaRPr lang="de-DE" sz="2000" kern="1200" spc="-15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" name="Freihandform 20"/>
              <p:cNvSpPr/>
              <p:nvPr/>
            </p:nvSpPr>
            <p:spPr>
              <a:xfrm>
                <a:off x="7210664" y="4290107"/>
                <a:ext cx="1495621" cy="985944"/>
              </a:xfrm>
              <a:custGeom>
                <a:avLst/>
                <a:gdLst>
                  <a:gd name="connsiteX0" fmla="*/ 0 w 1981548"/>
                  <a:gd name="connsiteY0" fmla="*/ 0 h 914979"/>
                  <a:gd name="connsiteX1" fmla="*/ 1981548 w 1981548"/>
                  <a:gd name="connsiteY1" fmla="*/ 0 h 914979"/>
                  <a:gd name="connsiteX2" fmla="*/ 1981548 w 1981548"/>
                  <a:gd name="connsiteY2" fmla="*/ 914979 h 914979"/>
                  <a:gd name="connsiteX3" fmla="*/ 0 w 1981548"/>
                  <a:gd name="connsiteY3" fmla="*/ 914979 h 914979"/>
                  <a:gd name="connsiteX4" fmla="*/ 0 w 1981548"/>
                  <a:gd name="connsiteY4" fmla="*/ 0 h 914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81548" h="914979">
                    <a:moveTo>
                      <a:pt x="0" y="0"/>
                    </a:moveTo>
                    <a:lnTo>
                      <a:pt x="1981548" y="0"/>
                    </a:lnTo>
                    <a:lnTo>
                      <a:pt x="1981548" y="914979"/>
                    </a:lnTo>
                    <a:lnTo>
                      <a:pt x="0" y="914979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3180" tIns="10795" rIns="43180" bIns="10795" numCol="1" spcCol="1270" anchor="ctr" anchorCtr="0">
                <a:noAutofit/>
              </a:bodyPr>
              <a:lstStyle/>
              <a:p>
                <a:pPr lvl="0" algn="l" defTabSz="755650">
                  <a:lnSpc>
                    <a:spcPct val="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cs-CZ" sz="1700" dirty="0"/>
                  <a:t>např</a:t>
                </a:r>
                <a:r>
                  <a:rPr lang="de-DE" sz="1700" kern="1200" dirty="0" smtClean="0"/>
                  <a:t>.</a:t>
                </a:r>
              </a:p>
              <a:p>
                <a:pPr lvl="0" algn="l" defTabSz="755650">
                  <a:lnSpc>
                    <a:spcPct val="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700" kern="1200" dirty="0" smtClean="0">
                    <a:hlinkClick r:id="" action="ppaction://noaction"/>
                  </a:rPr>
                  <a:t>Streifyflex</a:t>
                </a:r>
                <a:endParaRPr lang="cs-CZ" sz="1700" kern="1200" dirty="0"/>
              </a:p>
              <a:p>
                <a:pPr lvl="0" algn="l" defTabSz="755650">
                  <a:lnSpc>
                    <a:spcPct val="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cs-CZ" sz="1700" u="sng" kern="1200" dirty="0"/>
                  <a:t>Streifytec</a:t>
                </a:r>
                <a:r>
                  <a:rPr lang="de-DE" sz="1700" u="sng" kern="1200" dirty="0"/>
                  <a:t> Excel</a:t>
                </a:r>
              </a:p>
            </p:txBody>
          </p:sp>
        </p:grpSp>
        <p:cxnSp>
          <p:nvCxnSpPr>
            <p:cNvPr id="23" name="Gerade Verbindung 22"/>
            <p:cNvCxnSpPr/>
            <p:nvPr/>
          </p:nvCxnSpPr>
          <p:spPr>
            <a:xfrm>
              <a:off x="1236530" y="2975760"/>
              <a:ext cx="649005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/>
          </p:nvCxnSpPr>
          <p:spPr>
            <a:xfrm>
              <a:off x="1236530" y="2975760"/>
              <a:ext cx="0" cy="6480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/>
          </p:nvCxnSpPr>
          <p:spPr>
            <a:xfrm>
              <a:off x="7726584" y="2975760"/>
              <a:ext cx="0" cy="7920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/>
          </p:nvCxnSpPr>
          <p:spPr>
            <a:xfrm>
              <a:off x="5563234" y="2975760"/>
              <a:ext cx="0" cy="8640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/>
          </p:nvCxnSpPr>
          <p:spPr>
            <a:xfrm>
              <a:off x="3399882" y="2975760"/>
              <a:ext cx="0" cy="8640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Gerade Verbindung 38"/>
          <p:cNvCxnSpPr/>
          <p:nvPr/>
        </p:nvCxnSpPr>
        <p:spPr>
          <a:xfrm>
            <a:off x="4408938" y="2060848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el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477003" cy="360040"/>
          </a:xfrm>
        </p:spPr>
        <p:txBody>
          <a:bodyPr>
            <a:normAutofit fontScale="90000"/>
          </a:bodyPr>
          <a:lstStyle/>
          <a:p>
            <a:r>
              <a:rPr lang="cs-CZ" dirty="0"/>
              <a:t>Běžně používané plasty v ortopedické protetice </a:t>
            </a:r>
            <a:endParaRPr lang="de-DE" dirty="0"/>
          </a:p>
        </p:txBody>
      </p:sp>
      <p:sp>
        <p:nvSpPr>
          <p:cNvPr id="35" name="Freihandform 34">
            <a:hlinkClick r:id="" action="ppaction://noaction"/>
          </p:cNvPr>
          <p:cNvSpPr/>
          <p:nvPr/>
        </p:nvSpPr>
        <p:spPr>
          <a:xfrm>
            <a:off x="1494799" y="4581128"/>
            <a:ext cx="1661803" cy="852567"/>
          </a:xfrm>
          <a:custGeom>
            <a:avLst/>
            <a:gdLst>
              <a:gd name="connsiteX0" fmla="*/ 0 w 2201720"/>
              <a:gd name="connsiteY0" fmla="*/ 0 h 1139953"/>
              <a:gd name="connsiteX1" fmla="*/ 2201720 w 2201720"/>
              <a:gd name="connsiteY1" fmla="*/ 0 h 1139953"/>
              <a:gd name="connsiteX2" fmla="*/ 2201720 w 2201720"/>
              <a:gd name="connsiteY2" fmla="*/ 1139953 h 1139953"/>
              <a:gd name="connsiteX3" fmla="*/ 0 w 2201720"/>
              <a:gd name="connsiteY3" fmla="*/ 1139953 h 1139953"/>
              <a:gd name="connsiteX4" fmla="*/ 0 w 2201720"/>
              <a:gd name="connsiteY4" fmla="*/ 0 h 1139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1720" h="1139953">
                <a:moveTo>
                  <a:pt x="0" y="0"/>
                </a:moveTo>
                <a:lnTo>
                  <a:pt x="2201720" y="0"/>
                </a:lnTo>
                <a:lnTo>
                  <a:pt x="2201720" y="1139953"/>
                </a:lnTo>
                <a:lnTo>
                  <a:pt x="0" y="113995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50" tIns="19050" rIns="19050" bIns="160860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de-DE" sz="2800" kern="1200" dirty="0" err="1">
                <a:solidFill>
                  <a:sysClr val="windowText" lastClr="000000"/>
                </a:solidFill>
              </a:rPr>
              <a:t>Polyblends</a:t>
            </a:r>
            <a:endParaRPr lang="de-DE" sz="2800" kern="1200" dirty="0">
              <a:solidFill>
                <a:sysClr val="windowText" lastClr="000000"/>
              </a:solidFill>
            </a:endParaRPr>
          </a:p>
        </p:txBody>
      </p:sp>
      <p:sp>
        <p:nvSpPr>
          <p:cNvPr id="37" name="Freihandform 36">
            <a:hlinkClick r:id="" action="ppaction://noaction"/>
          </p:cNvPr>
          <p:cNvSpPr/>
          <p:nvPr/>
        </p:nvSpPr>
        <p:spPr>
          <a:xfrm>
            <a:off x="1509073" y="4581128"/>
            <a:ext cx="1890809" cy="852567"/>
          </a:xfrm>
          <a:custGeom>
            <a:avLst/>
            <a:gdLst>
              <a:gd name="connsiteX0" fmla="*/ 0 w 2201720"/>
              <a:gd name="connsiteY0" fmla="*/ 0 h 1139953"/>
              <a:gd name="connsiteX1" fmla="*/ 2201720 w 2201720"/>
              <a:gd name="connsiteY1" fmla="*/ 0 h 1139953"/>
              <a:gd name="connsiteX2" fmla="*/ 2201720 w 2201720"/>
              <a:gd name="connsiteY2" fmla="*/ 1139953 h 1139953"/>
              <a:gd name="connsiteX3" fmla="*/ 0 w 2201720"/>
              <a:gd name="connsiteY3" fmla="*/ 1139953 h 1139953"/>
              <a:gd name="connsiteX4" fmla="*/ 0 w 2201720"/>
              <a:gd name="connsiteY4" fmla="*/ 0 h 1139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1720" h="1139953">
                <a:moveTo>
                  <a:pt x="0" y="0"/>
                </a:moveTo>
                <a:lnTo>
                  <a:pt x="2201720" y="0"/>
                </a:lnTo>
                <a:lnTo>
                  <a:pt x="2201720" y="1139953"/>
                </a:lnTo>
                <a:lnTo>
                  <a:pt x="0" y="11399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50" tIns="19050" rIns="19050" bIns="160860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de-DE" sz="2800" kern="1200" dirty="0" err="1" smtClean="0">
                <a:solidFill>
                  <a:schemeClr val="bg1"/>
                </a:solidFill>
              </a:rPr>
              <a:t>Polyblend</a:t>
            </a:r>
            <a:endParaRPr lang="de-DE" sz="2800" kern="1200" dirty="0">
              <a:solidFill>
                <a:schemeClr val="bg1"/>
              </a:solidFill>
            </a:endParaRPr>
          </a:p>
        </p:txBody>
      </p:sp>
      <p:sp>
        <p:nvSpPr>
          <p:cNvPr id="36" name="Freihandform 35"/>
          <p:cNvSpPr/>
          <p:nvPr/>
        </p:nvSpPr>
        <p:spPr>
          <a:xfrm>
            <a:off x="1763688" y="5229200"/>
            <a:ext cx="2016224" cy="974652"/>
          </a:xfrm>
          <a:custGeom>
            <a:avLst/>
            <a:gdLst>
              <a:gd name="connsiteX0" fmla="*/ 0 w 1981548"/>
              <a:gd name="connsiteY0" fmla="*/ 0 h 894445"/>
              <a:gd name="connsiteX1" fmla="*/ 1981548 w 1981548"/>
              <a:gd name="connsiteY1" fmla="*/ 0 h 894445"/>
              <a:gd name="connsiteX2" fmla="*/ 1981548 w 1981548"/>
              <a:gd name="connsiteY2" fmla="*/ 894445 h 894445"/>
              <a:gd name="connsiteX3" fmla="*/ 0 w 1981548"/>
              <a:gd name="connsiteY3" fmla="*/ 894445 h 894445"/>
              <a:gd name="connsiteX4" fmla="*/ 0 w 1981548"/>
              <a:gd name="connsiteY4" fmla="*/ 0 h 894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1548" h="894445">
                <a:moveTo>
                  <a:pt x="0" y="0"/>
                </a:moveTo>
                <a:lnTo>
                  <a:pt x="1981548" y="0"/>
                </a:lnTo>
                <a:lnTo>
                  <a:pt x="1981548" y="894445"/>
                </a:lnTo>
                <a:lnTo>
                  <a:pt x="0" y="8944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420" tIns="14605" rIns="58420" bIns="14605" numCol="1" spcCol="1270" anchor="ctr" anchorCtr="0">
            <a:noAutofit/>
          </a:bodyPr>
          <a:lstStyle/>
          <a:p>
            <a:pPr lvl="0" algn="l" defTabSz="1022350">
              <a:lnSpc>
                <a:spcPct val="5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700" dirty="0"/>
              <a:t>např</a:t>
            </a:r>
            <a:r>
              <a:rPr lang="cs-CZ" sz="1700" u="sng" dirty="0"/>
              <a:t>. </a:t>
            </a:r>
            <a:endParaRPr lang="de-DE" sz="1700" u="sng" dirty="0" smtClean="0"/>
          </a:p>
          <a:p>
            <a:pPr lvl="0" algn="l" defTabSz="1022350">
              <a:lnSpc>
                <a:spcPct val="5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700" u="sng" kern="1200" dirty="0" smtClean="0"/>
              <a:t>Streifydur </a:t>
            </a:r>
            <a:r>
              <a:rPr lang="de-DE" sz="1700" u="sng" kern="1200" dirty="0" err="1" smtClean="0"/>
              <a:t>ortho</a:t>
            </a:r>
            <a:endParaRPr lang="de-DE" sz="1700" dirty="0"/>
          </a:p>
          <a:p>
            <a:pPr lvl="0" algn="l" defTabSz="1022350">
              <a:lnSpc>
                <a:spcPct val="5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700" u="sng" dirty="0" err="1" smtClean="0"/>
              <a:t>Streifylit</a:t>
            </a:r>
            <a:r>
              <a:rPr lang="de-DE" sz="1700" u="sng" dirty="0" smtClean="0"/>
              <a:t> </a:t>
            </a:r>
            <a:r>
              <a:rPr lang="de-DE" sz="1700" u="sng" dirty="0" err="1"/>
              <a:t>duo</a:t>
            </a:r>
            <a:endParaRPr lang="de-DE" sz="1700" u="sng" kern="1200" dirty="0"/>
          </a:p>
        </p:txBody>
      </p:sp>
    </p:spTree>
    <p:extLst>
      <p:ext uri="{BB962C8B-B14F-4D97-AF65-F5344CB8AC3E}">
        <p14:creationId xmlns:p14="http://schemas.microsoft.com/office/powerpoint/2010/main" val="381604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Přehled termoplastů 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995C1F-D43B-4299-8258-61D1712A9E75}" type="slidenum">
              <a:rPr lang="de-DE" smtClean="0"/>
              <a:t>5</a:t>
            </a:fld>
            <a:endParaRPr lang="de-DE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2485809"/>
              </p:ext>
            </p:extLst>
          </p:nvPr>
        </p:nvGraphicFramePr>
        <p:xfrm>
          <a:off x="323850" y="1556371"/>
          <a:ext cx="8424614" cy="47153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734"/>
                <a:gridCol w="1152128"/>
                <a:gridCol w="432048"/>
                <a:gridCol w="1728192"/>
                <a:gridCol w="1872208"/>
                <a:gridCol w="1368152"/>
                <a:gridCol w="1368152"/>
              </a:tblGrid>
              <a:tr h="43207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Typ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 marL="54000" marR="54000" marT="0" anchor="ctr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Název</a:t>
                      </a:r>
                      <a:endParaRPr lang="de-DE" dirty="0"/>
                    </a:p>
                  </a:txBody>
                  <a:tcPr marL="54000" marR="54000" anchor="ctr"/>
                </a:tc>
                <a:tc gridSpan="2">
                  <a:txBody>
                    <a:bodyPr/>
                    <a:lstStyle/>
                    <a:p>
                      <a:r>
                        <a:rPr lang="cs-CZ" dirty="0" smtClean="0"/>
                        <a:t>Použití </a:t>
                      </a:r>
                      <a:r>
                        <a:rPr lang="cs-CZ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O</a:t>
                      </a:r>
                      <a:r>
                        <a:rPr lang="cs-CZ" dirty="0" err="1" smtClean="0"/>
                        <a:t>rtotika</a:t>
                      </a:r>
                      <a:r>
                        <a:rPr lang="cs-CZ" dirty="0" smtClean="0"/>
                        <a:t>/</a:t>
                      </a:r>
                      <a:r>
                        <a:rPr lang="cs-CZ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</a:t>
                      </a:r>
                      <a:r>
                        <a:rPr lang="cs-CZ" dirty="0" smtClean="0"/>
                        <a:t>rotetika</a:t>
                      </a:r>
                      <a:endParaRPr lang="de-DE" dirty="0"/>
                    </a:p>
                  </a:txBody>
                  <a:tcPr marL="54000" marR="54000" marT="0" anchor="ctr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 marL="54000" marR="54000" marT="0"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Vlastnosti</a:t>
                      </a:r>
                      <a:endParaRPr lang="de-DE" dirty="0"/>
                    </a:p>
                  </a:txBody>
                  <a:tcPr marL="54000" marR="54000"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Teploty zpracování</a:t>
                      </a:r>
                      <a:endParaRPr lang="de-DE" dirty="0"/>
                    </a:p>
                  </a:txBody>
                  <a:tcPr marL="54000" marR="54000" anchor="ctr"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Informa</a:t>
                      </a:r>
                      <a:r>
                        <a:rPr lang="cs-CZ" dirty="0"/>
                        <a:t>ce</a:t>
                      </a:r>
                      <a:endParaRPr lang="de-DE" dirty="0"/>
                    </a:p>
                  </a:txBody>
                  <a:tcPr marL="54000" marR="54000" anchor="ctr"/>
                </a:tc>
              </a:tr>
              <a:tr h="728097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</a:t>
                      </a:r>
                    </a:p>
                  </a:txBody>
                  <a:tcPr marL="54000" marR="5400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Streifylen®, </a:t>
                      </a:r>
                      <a:b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111P17/… 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111P19/…</a:t>
                      </a:r>
                    </a:p>
                  </a:txBody>
                  <a:tcPr marL="54000" marR="54000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000" marR="5400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Ide</a:t>
                      </a:r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ální pro výrobu nočních, polohovacích dlah a korzetů. 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000" marR="54000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Mléčně bílé nebo tělové barvy. Hlubokotažný, svařitelný, tepatelný s velice nízkou srážlivostí.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000" marR="54000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Podle tloušťky 120 – 175 °C.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000" marR="54000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05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Pevný v protetické kvalitě.</a:t>
                      </a:r>
                      <a:endParaRPr lang="de-DE" sz="105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anchor="ctr"/>
                </a:tc>
              </a:tr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000" marR="5400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Streifycolor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®, </a:t>
                      </a:r>
                      <a:b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111P20/…</a:t>
                      </a:r>
                    </a:p>
                  </a:txBody>
                  <a:tcPr marL="54000" marR="54000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000" marR="5400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</a:t>
                      </a:r>
                      <a:r>
                        <a:rPr lang="de-DE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ro</a:t>
                      </a:r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p</a:t>
                      </a:r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evnější polohovací dlahy a odlehčovací ortézy.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000" marR="54000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Černé barvy, hlubokotažný a svařitelný. 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000" marR="54000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Podle tloušťky</a:t>
                      </a:r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c</a:t>
                      </a:r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</a:t>
                      </a:r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 165 – 180 °C</a:t>
                      </a:r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000" marR="54000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05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Vyšší pevnost díky barvivu než Streifylen.</a:t>
                      </a:r>
                      <a:endParaRPr lang="de-DE" sz="105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anchor="ctr"/>
                </a:tc>
              </a:tr>
              <a:tr h="796652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LDPE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000" marR="5400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Streifylast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®</a:t>
                      </a:r>
                      <a:b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111P29/…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111P30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/…</a:t>
                      </a:r>
                    </a:p>
                  </a:txBody>
                  <a:tcPr marL="54000" marR="54000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</a:t>
                      </a:r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000" marR="5400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Vhodný i pro částečně f</a:t>
                      </a:r>
                      <a:r>
                        <a:rPr lang="de-DE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lexib</a:t>
                      </a:r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ilní ortézy a </a:t>
                      </a:r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„</a:t>
                      </a:r>
                      <a:r>
                        <a:rPr lang="de-DE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jazyky</a:t>
                      </a:r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de-DE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kryt</a:t>
                      </a:r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í</a:t>
                      </a:r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“</a:t>
                      </a:r>
                      <a:r>
                        <a:rPr lang="cs-CZ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lang="de-DE" sz="105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cs-CZ" sz="105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 </a:t>
                      </a:r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– 2 mm</a:t>
                      </a:r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často používán jako pomůcka při vypěnění tvrdých pěn.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000" marR="54000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Mléčně bílé nebo tělové barvy. Hlubokotažný a při uvedených teplotách svařitelný. Tepatelný a elastický.</a:t>
                      </a:r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54000" marR="54000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Podle tloušťky</a:t>
                      </a:r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c</a:t>
                      </a:r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 </a:t>
                      </a:r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130</a:t>
                      </a:r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–</a:t>
                      </a:r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160 °C</a:t>
                      </a:r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000" marR="54000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05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Měkký v protetické kvalitě.</a:t>
                      </a:r>
                      <a:endParaRPr lang="de-DE" sz="105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anchor="ctr"/>
                </a:tc>
              </a:tr>
              <a:tr h="923131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LDPE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000" marR="5400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Streifylast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Plus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ctr"/>
                      <a:r>
                        <a:rPr lang="cs-CZ" sz="1100" b="0" i="0" u="none" strike="noStrike" dirty="0" smtClean="0">
                          <a:solidFill>
                            <a:srgbClr val="000A10"/>
                          </a:solidFill>
                          <a:effectLst/>
                          <a:latin typeface="Arial"/>
                        </a:rPr>
                        <a:t>111P96</a:t>
                      </a:r>
                      <a:r>
                        <a:rPr lang="de-DE" sz="1100" b="0" i="0" u="none" strike="noStrike" dirty="0" smtClean="0">
                          <a:solidFill>
                            <a:srgbClr val="000A10"/>
                          </a:solidFill>
                          <a:effectLst/>
                          <a:latin typeface="Arial"/>
                        </a:rPr>
                        <a:t>/…</a:t>
                      </a:r>
                    </a:p>
                    <a:p>
                      <a:pPr algn="l" fontAlgn="ctr"/>
                      <a:r>
                        <a:rPr lang="de-DE" sz="1100" b="0" i="0" u="none" strike="noStrike" dirty="0" smtClean="0">
                          <a:solidFill>
                            <a:srgbClr val="000A10"/>
                          </a:solidFill>
                          <a:effectLst/>
                          <a:latin typeface="Arial"/>
                        </a:rPr>
                        <a:t>111P</a:t>
                      </a:r>
                      <a:r>
                        <a:rPr lang="cs-CZ" sz="1100" b="0" i="0" u="none" strike="noStrike" dirty="0" smtClean="0">
                          <a:solidFill>
                            <a:srgbClr val="000A10"/>
                          </a:solidFill>
                          <a:effectLst/>
                          <a:latin typeface="Arial"/>
                        </a:rPr>
                        <a:t>97</a:t>
                      </a:r>
                      <a:r>
                        <a:rPr lang="de-DE" sz="1100" b="0" i="0" u="none" strike="noStrike" dirty="0">
                          <a:solidFill>
                            <a:srgbClr val="000A10"/>
                          </a:solidFill>
                          <a:effectLst/>
                          <a:latin typeface="Arial"/>
                        </a:rPr>
                        <a:t>/</a:t>
                      </a:r>
                      <a:r>
                        <a:rPr lang="cs-CZ" sz="1100" b="0" i="0" u="none" strike="noStrike" dirty="0">
                          <a:solidFill>
                            <a:srgbClr val="000A10"/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lang="de-DE" sz="1100" b="0" i="0" u="none" strike="noStrike" dirty="0">
                          <a:solidFill>
                            <a:srgbClr val="000A10"/>
                          </a:solidFill>
                          <a:effectLst/>
                          <a:latin typeface="Arial"/>
                        </a:rPr>
                        <a:t>..</a:t>
                      </a:r>
                    </a:p>
                  </a:txBody>
                  <a:tcPr marL="54000" marR="54000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</a:t>
                      </a:r>
                      <a:r>
                        <a:rPr lang="cs-CZ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</a:t>
                      </a:r>
                      <a:r>
                        <a:rPr lang="de-DE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000" marR="5400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 výrobu vnitřních objímek všeobecně, pro CAD-CAM výrobu objímek a stehenních objímek </a:t>
                      </a:r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</a:t>
                      </a:r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prefabrikát</a:t>
                      </a:r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)</a:t>
                      </a:r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pro sádrování.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000" marR="54000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Mléčně bílé barvy, hlubokotažný.</a:t>
                      </a:r>
                    </a:p>
                    <a:p>
                      <a:pPr algn="l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Rezistentní vůči potu,</a:t>
                      </a:r>
                    </a:p>
                    <a:p>
                      <a:pPr algn="l" fontAlgn="ctr"/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„</a:t>
                      </a:r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voskový povrch</a:t>
                      </a:r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“</a:t>
                      </a:r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000" marR="54000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Podle tloušťky cca </a:t>
                      </a:r>
                    </a:p>
                    <a:p>
                      <a:pPr algn="l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150</a:t>
                      </a:r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°C</a:t>
                      </a:r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000" marR="54000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05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Semielastický v protetické kvalitě.</a:t>
                      </a:r>
                      <a:endParaRPr lang="de-DE" sz="105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anchor="ctr"/>
                </a:tc>
              </a:tr>
              <a:tr h="530511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PP</a:t>
                      </a:r>
                    </a:p>
                  </a:txBody>
                  <a:tcPr marL="54000" marR="5400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Streifydur®</a:t>
                      </a:r>
                      <a:b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111P25/…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111P63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/…</a:t>
                      </a:r>
                    </a:p>
                  </a:txBody>
                  <a:tcPr marL="54000" marR="54000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</a:t>
                      </a:r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000" marR="5400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</a:t>
                      </a:r>
                      <a:r>
                        <a:rPr lang="de-DE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ro</a:t>
                      </a:r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p</a:t>
                      </a:r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olohovací dlahy</a:t>
                      </a:r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 ortézy</a:t>
                      </a:r>
                      <a:r>
                        <a:rPr lang="de-DE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de-DE" sz="1050" b="0" i="0" u="none" strike="noStrike" dirty="0">
                        <a:solidFill>
                          <a:srgbClr val="FFFF00"/>
                        </a:solidFill>
                        <a:effectLst/>
                        <a:latin typeface="Arial"/>
                      </a:endParaRPr>
                    </a:p>
                  </a:txBody>
                  <a:tcPr marL="54000" marR="54000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Mléčné barvy</a:t>
                      </a:r>
                      <a:r>
                        <a:rPr lang="de-DE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/</a:t>
                      </a:r>
                      <a:r>
                        <a:rPr lang="de-DE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transpare</a:t>
                      </a:r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ntní.</a:t>
                      </a:r>
                    </a:p>
                    <a:p>
                      <a:pPr algn="l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Hlubokotažný, svařitelný.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000" marR="54000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Podle tloušťky</a:t>
                      </a:r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c</a:t>
                      </a:r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</a:t>
                      </a:r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 175</a:t>
                      </a:r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– 190 °C</a:t>
                      </a:r>
                      <a:r>
                        <a:rPr lang="cs-CZ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000" marR="54000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05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Tvrdý v průmyslové kvalitě.</a:t>
                      </a:r>
                      <a:endParaRPr lang="de-DE" sz="105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anchor="ctr"/>
                </a:tc>
              </a:tr>
              <a:tr h="43051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PP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000" marR="5400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Streifydur® Plus,</a:t>
                      </a:r>
                      <a:b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111P125/…</a:t>
                      </a:r>
                    </a:p>
                  </a:txBody>
                  <a:tcPr marL="54000" marR="54000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</a:t>
                      </a:r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000" marR="5400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Ideální</a:t>
                      </a:r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pro </a:t>
                      </a:r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výrobu </a:t>
                      </a:r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AFO, DAFO</a:t>
                      </a:r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a jiné typy </a:t>
                      </a:r>
                      <a:r>
                        <a:rPr lang="cs-CZ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ortéz.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000" marR="54000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Mléčné ba</a:t>
                      </a:r>
                      <a:r>
                        <a:rPr lang="de-DE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rvy</a:t>
                      </a:r>
                      <a:r>
                        <a:rPr lang="de-DE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/</a:t>
                      </a:r>
                      <a:r>
                        <a:rPr lang="cs-CZ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tran</a:t>
                      </a:r>
                      <a:r>
                        <a:rPr lang="de-DE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sparentn</a:t>
                      </a:r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í. </a:t>
                      </a:r>
                    </a:p>
                    <a:p>
                      <a:pPr algn="l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Hlub</a:t>
                      </a:r>
                      <a:r>
                        <a:rPr lang="de-DE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okota</a:t>
                      </a:r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žný, </a:t>
                      </a:r>
                      <a:r>
                        <a:rPr lang="cs-CZ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svařitelný</a:t>
                      </a:r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000" marR="54000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Podle tloušťky</a:t>
                      </a:r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c</a:t>
                      </a:r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</a:t>
                      </a:r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 185 – 200 °</a:t>
                      </a:r>
                      <a:r>
                        <a:rPr lang="de-DE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</a:t>
                      </a:r>
                      <a:r>
                        <a:rPr lang="cs-CZ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000" marR="54000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05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Tvrdý v protetické kvalitě.</a:t>
                      </a:r>
                      <a:endParaRPr lang="de-DE" sz="105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673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Přehled termoplastů </a:t>
            </a:r>
            <a:endParaRPr lang="de-DE" dirty="0"/>
          </a:p>
        </p:txBody>
      </p:sp>
      <p:graphicFrame>
        <p:nvGraphicFramePr>
          <p:cNvPr id="5" name="Inhaltsplatzhalt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9070934"/>
              </p:ext>
            </p:extLst>
          </p:nvPr>
        </p:nvGraphicFramePr>
        <p:xfrm>
          <a:off x="323082" y="1490962"/>
          <a:ext cx="8497390" cy="5250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510"/>
                <a:gridCol w="1223368"/>
                <a:gridCol w="432816"/>
                <a:gridCol w="1655416"/>
                <a:gridCol w="1656952"/>
                <a:gridCol w="1224136"/>
                <a:gridCol w="1728192"/>
              </a:tblGrid>
              <a:tr h="713902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Typ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 marL="54000" marR="54000" marT="0" anchor="ctr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Název</a:t>
                      </a:r>
                      <a:endParaRPr lang="de-DE" dirty="0"/>
                    </a:p>
                  </a:txBody>
                  <a:tcPr marL="54000" marR="54000" anchor="ctr"/>
                </a:tc>
                <a:tc gridSpan="2">
                  <a:txBody>
                    <a:bodyPr/>
                    <a:lstStyle/>
                    <a:p>
                      <a:r>
                        <a:rPr lang="cs-CZ" dirty="0" smtClean="0"/>
                        <a:t>Použití </a:t>
                      </a:r>
                      <a:r>
                        <a:rPr lang="cs-CZ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O</a:t>
                      </a:r>
                      <a:r>
                        <a:rPr lang="cs-CZ" dirty="0" err="1" smtClean="0"/>
                        <a:t>rtotika</a:t>
                      </a:r>
                      <a:r>
                        <a:rPr lang="cs-CZ" dirty="0" smtClean="0"/>
                        <a:t>/</a:t>
                      </a:r>
                      <a:r>
                        <a:rPr lang="cs-CZ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</a:t>
                      </a:r>
                      <a:r>
                        <a:rPr lang="cs-CZ" dirty="0" smtClean="0"/>
                        <a:t>rotetika</a:t>
                      </a:r>
                      <a:endParaRPr lang="de-DE" dirty="0"/>
                    </a:p>
                  </a:txBody>
                  <a:tcPr marL="54000" marR="54000" marT="0" anchor="ctr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 marL="54000" marR="54000" marT="0"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Vlastnosti</a:t>
                      </a:r>
                      <a:endParaRPr lang="de-DE" dirty="0"/>
                    </a:p>
                  </a:txBody>
                  <a:tcPr marL="54000" marR="54000" anchor="ctr"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Te</a:t>
                      </a:r>
                      <a:r>
                        <a:rPr lang="cs-CZ" dirty="0"/>
                        <a:t>ploty </a:t>
                      </a:r>
                      <a:r>
                        <a:rPr lang="cs-CZ" dirty="0" err="1" smtClean="0"/>
                        <a:t>zprac</a:t>
                      </a:r>
                      <a:r>
                        <a:rPr lang="cs-CZ" dirty="0" smtClean="0"/>
                        <a:t>.</a:t>
                      </a:r>
                      <a:endParaRPr lang="de-DE" dirty="0"/>
                    </a:p>
                  </a:txBody>
                  <a:tcPr marL="54000" marR="54000" anchor="ctr"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Informa</a:t>
                      </a:r>
                      <a:r>
                        <a:rPr lang="cs-CZ" dirty="0"/>
                        <a:t>ce</a:t>
                      </a:r>
                      <a:endParaRPr lang="de-DE" dirty="0"/>
                    </a:p>
                  </a:txBody>
                  <a:tcPr marL="54000" marR="54000" anchor="ctr"/>
                </a:tc>
              </a:tr>
              <a:tr h="663598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Poly-</a:t>
                      </a:r>
                      <a:r>
                        <a:rPr lang="de-DE" sz="900" b="0" i="0" u="none" strike="noStrike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Blend</a:t>
                      </a:r>
                      <a:endParaRPr lang="de-DE" sz="900" b="0" i="0" u="none" strike="noStrike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54000" marR="5400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Copolymer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111P150/…</a:t>
                      </a:r>
                    </a:p>
                    <a:p>
                      <a:pPr algn="l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111P151/…</a:t>
                      </a:r>
                    </a:p>
                  </a:txBody>
                  <a:tcPr marL="54000" marR="54000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</a:t>
                      </a:r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000" marR="5400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Vhodný k výrobě ortéz,</a:t>
                      </a:r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polohovacích dlah a korzetů</a:t>
                      </a:r>
                      <a:r>
                        <a:rPr lang="cs-CZ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000" marR="54000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Bílé </a:t>
                      </a:r>
                      <a:r>
                        <a:rPr lang="de-DE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nebo</a:t>
                      </a:r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t</a:t>
                      </a:r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ělové barvy, hlubokotažný a svařitelný. Odolný proti prasknutí při nárazu.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000" marR="54000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Podle tloušťky </a:t>
                      </a:r>
                      <a:endParaRPr lang="de-DE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ctr"/>
                      <a:r>
                        <a:rPr lang="de-DE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</a:t>
                      </a:r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</a:t>
                      </a:r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 </a:t>
                      </a:r>
                      <a:r>
                        <a:rPr lang="de-DE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175–190°C</a:t>
                      </a:r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000" marR="54000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05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Tvrdý. Směs PE + PP</a:t>
                      </a:r>
                      <a:r>
                        <a:rPr lang="de-DE" sz="105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de-DE" sz="105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05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spojuje vlastnosti</a:t>
                      </a:r>
                      <a:r>
                        <a:rPr lang="de-DE" sz="105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50" baseline="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Streifylen</a:t>
                      </a:r>
                      <a:r>
                        <a:rPr lang="cs-CZ" sz="105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de-DE" sz="105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05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lang="de-DE" sz="1050" baseline="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Streifydur</a:t>
                      </a:r>
                      <a:r>
                        <a:rPr lang="cs-CZ" sz="105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u.</a:t>
                      </a:r>
                      <a:endParaRPr lang="de-DE" sz="105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anchor="ctr"/>
                </a:tc>
              </a:tr>
              <a:tr h="1296144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Poly-</a:t>
                      </a:r>
                      <a:r>
                        <a:rPr lang="de-DE" sz="9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Blend</a:t>
                      </a:r>
                      <a:endParaRPr lang="de-DE" sz="900" b="0" i="0" u="none" strike="noStrike" dirty="0" smtClean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54000" marR="5400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Streifydur® </a:t>
                      </a:r>
                      <a:r>
                        <a:rPr lang="de-DE" sz="11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Ortho</a:t>
                      </a:r>
                      <a:r>
                        <a:rPr lang="de-DE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de-DE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</a:br>
                      <a:r>
                        <a:rPr lang="de-DE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111P127/…</a:t>
                      </a:r>
                    </a:p>
                  </a:txBody>
                  <a:tcPr marL="54000" marR="54000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O</a:t>
                      </a:r>
                      <a:r>
                        <a:rPr lang="cs-CZ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+</a:t>
                      </a:r>
                      <a:r>
                        <a:rPr lang="de-DE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P</a:t>
                      </a:r>
                      <a:endParaRPr lang="de-DE" sz="11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54000" marR="5400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Ideální k výrobě</a:t>
                      </a:r>
                      <a:r>
                        <a:rPr lang="de-DE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 </a:t>
                      </a:r>
                      <a:r>
                        <a:rPr lang="de-DE" sz="105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semiflexib</a:t>
                      </a:r>
                      <a:r>
                        <a:rPr lang="cs-CZ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ilních</a:t>
                      </a:r>
                      <a:r>
                        <a:rPr lang="de-DE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cs-CZ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polohovacích dlah</a:t>
                      </a:r>
                      <a:r>
                        <a:rPr lang="de-DE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, </a:t>
                      </a:r>
                      <a:r>
                        <a:rPr lang="cs-CZ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vnitřních vrstev ortéz</a:t>
                      </a:r>
                      <a:r>
                        <a:rPr lang="de-DE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cs-CZ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a ortéz všeobecně.</a:t>
                      </a:r>
                      <a:r>
                        <a:rPr lang="de-DE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54000" marR="54000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Bílé </a:t>
                      </a:r>
                      <a:r>
                        <a:rPr lang="cs-CZ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barvy, svařitelný, s nízkou srážlivostí. Odolný proti prasknutí a oděru. Lehký, dobře brousitelný a mechanicky opracovatelný.</a:t>
                      </a:r>
                      <a:endParaRPr lang="de-DE" sz="105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54000" marR="54000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Podle </a:t>
                      </a:r>
                      <a:r>
                        <a:rPr lang="cs-CZ" sz="105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tloušťky</a:t>
                      </a:r>
                      <a:endParaRPr lang="de-DE" sz="1050" b="0" i="0" u="none" strike="noStrike" dirty="0" smtClean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  <a:p>
                      <a:pPr algn="l" fontAlgn="ctr"/>
                      <a:r>
                        <a:rPr lang="de-DE" sz="105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c</a:t>
                      </a:r>
                      <a:r>
                        <a:rPr lang="cs-CZ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c</a:t>
                      </a:r>
                      <a:r>
                        <a:rPr lang="de-DE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a</a:t>
                      </a:r>
                      <a:r>
                        <a:rPr lang="cs-CZ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de-DE" sz="105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180–195°C</a:t>
                      </a:r>
                      <a:r>
                        <a:rPr lang="cs-CZ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de-DE" sz="105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54000" marR="54000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05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 směsí více materiálů </a:t>
                      </a:r>
                      <a:r>
                        <a:rPr lang="de-DE" sz="105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(polymer</a:t>
                      </a:r>
                      <a:r>
                        <a:rPr lang="cs-CZ" sz="105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ů</a:t>
                      </a:r>
                      <a:r>
                        <a:rPr lang="de-DE" sz="105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cs-CZ" sz="105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de-DE" sz="105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05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Vysoká </a:t>
                      </a:r>
                      <a:r>
                        <a:rPr lang="cs-CZ" sz="105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pevnost, přesto semiflexibilní. Výborná </a:t>
                      </a:r>
                      <a:r>
                        <a:rPr lang="cs-CZ" sz="105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hlubokotažnost</a:t>
                      </a:r>
                      <a:r>
                        <a:rPr lang="cs-CZ" sz="105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kterou lze docílit slabostěnných, ale přesto dostatečně fixujících ortéz.</a:t>
                      </a:r>
                      <a:endParaRPr lang="de-DE" sz="105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anchor="ctr">
                    <a:solidFill>
                      <a:schemeClr val="accent2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Poly-</a:t>
                      </a:r>
                      <a:r>
                        <a:rPr lang="de-DE" sz="9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Blend</a:t>
                      </a:r>
                      <a:endParaRPr lang="de-DE" sz="900" b="0" i="0" u="none" strike="noStrike" dirty="0" smtClean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54000" marR="5400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Streifylit</a:t>
                      </a:r>
                      <a:r>
                        <a:rPr lang="de-DE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Duo</a:t>
                      </a:r>
                      <a:br>
                        <a:rPr lang="de-DE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</a:br>
                      <a:r>
                        <a:rPr lang="de-DE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111P500/4,5</a:t>
                      </a:r>
                    </a:p>
                  </a:txBody>
                  <a:tcPr marL="54000" marR="54000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O</a:t>
                      </a:r>
                      <a:r>
                        <a:rPr lang="cs-CZ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+</a:t>
                      </a:r>
                      <a:r>
                        <a:rPr lang="de-DE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P</a:t>
                      </a:r>
                      <a:endParaRPr lang="de-DE" sz="11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54000" marR="5400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Ideální pro výrobu s</a:t>
                      </a:r>
                      <a:r>
                        <a:rPr lang="de-DE" sz="105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emiflexib</a:t>
                      </a:r>
                      <a:r>
                        <a:rPr lang="cs-CZ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ilních</a:t>
                      </a:r>
                      <a:r>
                        <a:rPr lang="de-DE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,</a:t>
                      </a:r>
                      <a:r>
                        <a:rPr lang="cs-CZ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polstrovaných polohovacích ortéz, korzetů k sedu a korzetů nekorekčního typu</a:t>
                      </a:r>
                      <a:r>
                        <a:rPr lang="cs-CZ" sz="105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de-DE" sz="105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54000" marR="54000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Mléčně bílé barvy</a:t>
                      </a:r>
                      <a:r>
                        <a:rPr lang="de-DE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/</a:t>
                      </a:r>
                      <a:r>
                        <a:rPr lang="cs-CZ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de-DE" sz="105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antracitov</a:t>
                      </a:r>
                      <a:r>
                        <a:rPr lang="cs-CZ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é. </a:t>
                      </a:r>
                    </a:p>
                    <a:p>
                      <a:pPr algn="l" fontAlgn="ctr"/>
                      <a:r>
                        <a:rPr lang="cs-CZ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Při vyšších teplotách svařitelné obě vrstvy</a:t>
                      </a:r>
                      <a:r>
                        <a:rPr lang="de-DE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!</a:t>
                      </a:r>
                      <a:r>
                        <a:rPr lang="cs-CZ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de-DE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T</a:t>
                      </a:r>
                      <a:r>
                        <a:rPr lang="cs-CZ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epatelný. </a:t>
                      </a:r>
                      <a:endParaRPr lang="de-DE" sz="105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54000" marR="54000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Cc</a:t>
                      </a:r>
                      <a:r>
                        <a:rPr lang="de-DE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a 160</a:t>
                      </a:r>
                      <a:r>
                        <a:rPr lang="cs-CZ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de-DE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°C</a:t>
                      </a:r>
                      <a:r>
                        <a:rPr lang="cs-CZ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de-DE" sz="105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54000" marR="54000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5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 směsí více jak dvou materiálů </a:t>
                      </a:r>
                      <a:r>
                        <a:rPr lang="de-DE" sz="105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(polymer</a:t>
                      </a:r>
                      <a:r>
                        <a:rPr lang="cs-CZ" sz="105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ů</a:t>
                      </a:r>
                      <a:r>
                        <a:rPr lang="de-DE" sz="105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cs-CZ" sz="105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cs-CZ" sz="105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cs-CZ" sz="105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Plast Polyolefin PO </a:t>
                      </a:r>
                    </a:p>
                    <a:p>
                      <a:pPr algn="l"/>
                      <a:r>
                        <a:rPr lang="cs-CZ" sz="105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pěnovým polstrováním.</a:t>
                      </a:r>
                      <a:endParaRPr lang="de-DE" sz="105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anchor="ctr">
                    <a:solidFill>
                      <a:schemeClr val="accent2"/>
                    </a:solidFill>
                  </a:tcPr>
                </a:tc>
              </a:tr>
              <a:tr h="667565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Poly-</a:t>
                      </a:r>
                      <a:r>
                        <a:rPr lang="de-DE" sz="900" b="0" i="0" u="none" strike="noStrike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Blend</a:t>
                      </a:r>
                      <a:endParaRPr lang="de-DE" sz="900" b="0" i="0" u="none" strike="noStrike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54000" marR="5400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Turbocast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111P81/… – 111P89/…</a:t>
                      </a:r>
                    </a:p>
                  </a:txBody>
                  <a:tcPr marL="54000" marR="54000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000" marR="5400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 lehce korekční dlažky a polohovací dlahy. 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000" marR="54000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Aquaplast různých barev.  Dobře tvarovatelný a tažný. </a:t>
                      </a:r>
                      <a:r>
                        <a:rPr lang="cs-CZ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Střihatelný</a:t>
                      </a:r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 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000" marR="54000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Podle tloušťky</a:t>
                      </a:r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c</a:t>
                      </a:r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 </a:t>
                      </a:r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 °C </a:t>
                      </a:r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 vodní lázni</a:t>
                      </a:r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nebo</a:t>
                      </a:r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90</a:t>
                      </a:r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°C </a:t>
                      </a:r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 infrapeci.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000" marR="54000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05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Natvarovatelný přímo na pacienta </a:t>
                      </a:r>
                      <a:r>
                        <a:rPr lang="de-DE" sz="105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cs-CZ" sz="105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de-DE" sz="105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eperforovan</a:t>
                      </a:r>
                      <a:r>
                        <a:rPr lang="cs-CZ" sz="105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ý - perforovaný</a:t>
                      </a:r>
                      <a:r>
                        <a:rPr lang="de-DE" sz="105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cs-CZ" sz="105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cs-CZ" sz="105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anchor="ctr"/>
                </a:tc>
              </a:tr>
              <a:tr h="864096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Poly-</a:t>
                      </a:r>
                      <a:r>
                        <a:rPr lang="de-DE" sz="900" b="0" i="0" u="none" strike="noStrike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kon</a:t>
                      </a:r>
                      <a:r>
                        <a:rPr lang="de-DE" sz="900" b="0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-den-</a:t>
                      </a:r>
                      <a:r>
                        <a:rPr lang="de-DE" sz="900" b="0" i="0" u="none" strike="noStrike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sat</a:t>
                      </a:r>
                      <a:endParaRPr lang="de-DE" sz="900" b="0" i="0" u="none" strike="noStrike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54000" marR="5400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PETG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111P18/…</a:t>
                      </a:r>
                    </a:p>
                    <a:p>
                      <a:pPr algn="l" fontAlgn="ctr"/>
                      <a:r>
                        <a:rPr lang="de-DE" sz="1100" b="0" i="0" u="none" strike="noStrike" dirty="0" smtClean="0">
                          <a:solidFill>
                            <a:srgbClr val="000A10"/>
                          </a:solidFill>
                          <a:effectLst/>
                          <a:latin typeface="Arial"/>
                        </a:rPr>
                        <a:t>111P67/…</a:t>
                      </a:r>
                    </a:p>
                    <a:p>
                      <a:pPr algn="l" fontAlgn="ctr"/>
                      <a:r>
                        <a:rPr lang="de-DE" sz="1100" b="0" i="0" u="none" strike="noStrike" dirty="0" smtClean="0">
                          <a:solidFill>
                            <a:srgbClr val="000A10"/>
                          </a:solidFill>
                          <a:effectLst/>
                          <a:latin typeface="Arial"/>
                        </a:rPr>
                        <a:t>111P68</a:t>
                      </a:r>
                      <a:r>
                        <a:rPr lang="de-DE" sz="1100" b="0" i="0" u="none" strike="noStrike" dirty="0">
                          <a:solidFill>
                            <a:srgbClr val="000A10"/>
                          </a:solidFill>
                          <a:effectLst/>
                          <a:latin typeface="Arial"/>
                        </a:rPr>
                        <a:t>/…</a:t>
                      </a:r>
                    </a:p>
                  </a:txBody>
                  <a:tcPr marL="54000" marR="54000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</a:t>
                      </a:r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000" marR="5400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Obzvláště vhodný k hlubokému tažení zkušebních ortéz</a:t>
                      </a:r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de-DE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 </a:t>
                      </a:r>
                      <a:r>
                        <a:rPr lang="de-DE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protéz</a:t>
                      </a:r>
                      <a:r>
                        <a:rPr lang="de-DE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lang="de-DE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de-DE" sz="105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Dále</a:t>
                      </a:r>
                      <a:r>
                        <a:rPr lang="de-DE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pro</a:t>
                      </a:r>
                      <a:r>
                        <a:rPr lang="cs-CZ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cs-CZ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mask</a:t>
                      </a:r>
                      <a:r>
                        <a:rPr lang="de-DE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</a:t>
                      </a:r>
                      <a:r>
                        <a:rPr lang="cs-CZ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obličeje po spáleninách</a:t>
                      </a:r>
                      <a:r>
                        <a:rPr lang="cs-CZ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000" marR="54000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Průhledný. Fyziologicky nezávadný a dezinfikovatelný. Odolný proti prasknutí, neznatelná srážlivost.</a:t>
                      </a:r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54000" marR="54000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Podle tloušťky</a:t>
                      </a:r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c</a:t>
                      </a:r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</a:t>
                      </a:r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</a:t>
                      </a:r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de-DE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160–170°C</a:t>
                      </a:r>
                      <a:r>
                        <a:rPr lang="cs-CZ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000" marR="54000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50" b="0" i="0" u="none" strike="noStrike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Hygros</a:t>
                      </a:r>
                      <a:r>
                        <a:rPr lang="cs-CZ" sz="105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kopický.</a:t>
                      </a:r>
                      <a:endParaRPr lang="de-DE" sz="105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t"/>
                      <a:r>
                        <a:rPr lang="cs-CZ" sz="105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Nutné skladovat v suchu nebo před použítím zahřát. </a:t>
                      </a:r>
                      <a:endParaRPr lang="de-DE" sz="105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90000" marB="0" anchor="ctr"/>
                </a:tc>
              </a:tr>
            </a:tbl>
          </a:graphicData>
        </a:graphic>
      </p:graphicFrame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995C1F-D43B-4299-8258-61D1712A9E7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934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Streifydur </a:t>
            </a:r>
            <a:r>
              <a:rPr lang="de-DE" dirty="0" err="1"/>
              <a:t>ortho</a:t>
            </a:r>
            <a:r>
              <a:rPr lang="de-DE" dirty="0"/>
              <a:t> 111P127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995C1F-D43B-4299-8258-61D1712A9E75}" type="slidenum">
              <a:rPr lang="de-DE" smtClean="0"/>
              <a:t>7</a:t>
            </a:fld>
            <a:endParaRPr lang="de-DE"/>
          </a:p>
        </p:txBody>
      </p:sp>
      <p:pic>
        <p:nvPicPr>
          <p:cNvPr id="5" name="Inhaltsplatzhalter 4"/>
          <p:cNvPicPr>
            <a:picLocks noGrp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6661" y="1700808"/>
            <a:ext cx="2002944" cy="193067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/>
          <p:cNvSpPr txBox="1"/>
          <p:nvPr/>
        </p:nvSpPr>
        <p:spPr>
          <a:xfrm>
            <a:off x="323528" y="3861048"/>
            <a:ext cx="792088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777777"/>
                </a:solidFill>
              </a:rPr>
              <a:t>Spe</a:t>
            </a:r>
            <a:r>
              <a:rPr lang="cs-CZ" sz="1400" dirty="0">
                <a:solidFill>
                  <a:srgbClr val="777777"/>
                </a:solidFill>
              </a:rPr>
              <a:t>c</a:t>
            </a:r>
            <a:r>
              <a:rPr lang="de-DE" sz="1400" dirty="0">
                <a:solidFill>
                  <a:srgbClr val="777777"/>
                </a:solidFill>
              </a:rPr>
              <a:t>i</a:t>
            </a:r>
            <a:r>
              <a:rPr lang="cs-CZ" sz="1400" dirty="0">
                <a:solidFill>
                  <a:srgbClr val="777777"/>
                </a:solidFill>
              </a:rPr>
              <a:t>ální</a:t>
            </a:r>
            <a:r>
              <a:rPr lang="de-DE" sz="1400" dirty="0">
                <a:solidFill>
                  <a:srgbClr val="777777"/>
                </a:solidFill>
              </a:rPr>
              <a:t> PP-</a:t>
            </a:r>
            <a:r>
              <a:rPr lang="de-DE" sz="1400" dirty="0" err="1">
                <a:solidFill>
                  <a:srgbClr val="777777"/>
                </a:solidFill>
              </a:rPr>
              <a:t>Blend</a:t>
            </a:r>
            <a:r>
              <a:rPr lang="de-DE" sz="1400" dirty="0">
                <a:solidFill>
                  <a:srgbClr val="777777"/>
                </a:solidFill>
              </a:rPr>
              <a:t>, </a:t>
            </a:r>
            <a:r>
              <a:rPr lang="cs-CZ" sz="1400" dirty="0">
                <a:solidFill>
                  <a:srgbClr val="777777"/>
                </a:solidFill>
              </a:rPr>
              <a:t>bílý</a:t>
            </a:r>
            <a:endParaRPr lang="de-DE" sz="1400" dirty="0">
              <a:solidFill>
                <a:srgbClr val="77777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777777"/>
                </a:solidFill>
              </a:rPr>
              <a:t>K dodání ve</a:t>
            </a:r>
            <a:r>
              <a:rPr lang="de-DE" sz="1400" dirty="0">
                <a:solidFill>
                  <a:srgbClr val="777777"/>
                </a:solidFill>
              </a:rPr>
              <a:t> 2, 3 </a:t>
            </a:r>
            <a:r>
              <a:rPr lang="cs-CZ" sz="1400" dirty="0">
                <a:solidFill>
                  <a:srgbClr val="777777"/>
                </a:solidFill>
              </a:rPr>
              <a:t>a</a:t>
            </a:r>
            <a:r>
              <a:rPr lang="de-DE" sz="1400" dirty="0">
                <a:solidFill>
                  <a:srgbClr val="777777"/>
                </a:solidFill>
              </a:rPr>
              <a:t> 4</a:t>
            </a:r>
            <a:r>
              <a:rPr lang="cs-CZ" sz="1400" dirty="0">
                <a:solidFill>
                  <a:srgbClr val="777777"/>
                </a:solidFill>
              </a:rPr>
              <a:t> </a:t>
            </a:r>
            <a:r>
              <a:rPr lang="de-DE" sz="1400" dirty="0">
                <a:solidFill>
                  <a:srgbClr val="777777"/>
                </a:solidFill>
              </a:rPr>
              <a:t>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err="1">
                <a:solidFill>
                  <a:srgbClr val="777777"/>
                </a:solidFill>
              </a:rPr>
              <a:t>Hloubokotažný</a:t>
            </a:r>
            <a:r>
              <a:rPr lang="cs-CZ" sz="1400" dirty="0">
                <a:solidFill>
                  <a:srgbClr val="777777"/>
                </a:solidFill>
              </a:rPr>
              <a:t> ve </a:t>
            </a:r>
            <a:r>
              <a:rPr lang="de-DE" sz="1400" dirty="0">
                <a:solidFill>
                  <a:srgbClr val="777777"/>
                </a:solidFill>
              </a:rPr>
              <a:t>180</a:t>
            </a:r>
            <a:r>
              <a:rPr lang="cs-CZ" sz="1400" dirty="0">
                <a:solidFill>
                  <a:srgbClr val="777777"/>
                </a:solidFill>
              </a:rPr>
              <a:t> </a:t>
            </a:r>
            <a:r>
              <a:rPr lang="de-DE" sz="1400" dirty="0">
                <a:solidFill>
                  <a:srgbClr val="777777"/>
                </a:solidFill>
              </a:rPr>
              <a:t>-195</a:t>
            </a:r>
            <a:r>
              <a:rPr lang="cs-CZ" sz="1400" dirty="0">
                <a:solidFill>
                  <a:srgbClr val="777777"/>
                </a:solidFill>
              </a:rPr>
              <a:t> </a:t>
            </a:r>
            <a:r>
              <a:rPr lang="de-DE" sz="1400" dirty="0">
                <a:solidFill>
                  <a:srgbClr val="777777"/>
                </a:solidFill>
              </a:rPr>
              <a:t>°C</a:t>
            </a:r>
            <a:r>
              <a:rPr lang="cs-CZ" sz="1400" dirty="0">
                <a:solidFill>
                  <a:srgbClr val="777777"/>
                </a:solidFill>
              </a:rPr>
              <a:t>, a to</a:t>
            </a:r>
            <a:r>
              <a:rPr lang="de-DE" sz="1400" dirty="0">
                <a:solidFill>
                  <a:srgbClr val="777777"/>
                </a:solidFill>
              </a:rPr>
              <a:t> </a:t>
            </a:r>
            <a:r>
              <a:rPr lang="cs-CZ" sz="1400" dirty="0">
                <a:solidFill>
                  <a:srgbClr val="777777"/>
                </a:solidFill>
              </a:rPr>
              <a:t>podle tloušťky materiálu</a:t>
            </a:r>
            <a:endParaRPr lang="de-DE" sz="1400" dirty="0">
              <a:solidFill>
                <a:srgbClr val="77777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777777"/>
                </a:solidFill>
              </a:rPr>
              <a:t>Pevný, a přesto s</a:t>
            </a:r>
            <a:r>
              <a:rPr lang="de-DE" sz="1400" dirty="0" err="1">
                <a:solidFill>
                  <a:srgbClr val="777777"/>
                </a:solidFill>
              </a:rPr>
              <a:t>emiflexi</a:t>
            </a:r>
            <a:r>
              <a:rPr lang="cs-CZ" sz="1400" dirty="0">
                <a:solidFill>
                  <a:srgbClr val="777777"/>
                </a:solidFill>
              </a:rPr>
              <a:t>bilní</a:t>
            </a:r>
            <a:r>
              <a:rPr lang="de-DE" sz="1400" dirty="0">
                <a:solidFill>
                  <a:srgbClr val="777777"/>
                </a:solidFill>
              </a:rPr>
              <a:t>, </a:t>
            </a:r>
            <a:r>
              <a:rPr lang="cs-CZ" sz="1400" dirty="0">
                <a:solidFill>
                  <a:srgbClr val="777777"/>
                </a:solidFill>
              </a:rPr>
              <a:t>barvitelný</a:t>
            </a:r>
            <a:r>
              <a:rPr lang="de-DE" sz="1400" dirty="0">
                <a:solidFill>
                  <a:srgbClr val="777777"/>
                </a:solidFill>
              </a:rPr>
              <a:t>, de</a:t>
            </a:r>
            <a:r>
              <a:rPr lang="cs-CZ" sz="1400" dirty="0">
                <a:solidFill>
                  <a:srgbClr val="777777"/>
                </a:solidFill>
              </a:rPr>
              <a:t>z</a:t>
            </a:r>
            <a:r>
              <a:rPr lang="de-DE" sz="1400" dirty="0" err="1">
                <a:solidFill>
                  <a:srgbClr val="777777"/>
                </a:solidFill>
              </a:rPr>
              <a:t>inf</a:t>
            </a:r>
            <a:r>
              <a:rPr lang="cs-CZ" sz="1400" dirty="0">
                <a:solidFill>
                  <a:srgbClr val="777777"/>
                </a:solidFill>
              </a:rPr>
              <a:t>ikovatelný</a:t>
            </a:r>
            <a:r>
              <a:rPr lang="de-DE" sz="1400" dirty="0">
                <a:solidFill>
                  <a:srgbClr val="777777"/>
                </a:solidFill>
              </a:rPr>
              <a:t>, </a:t>
            </a:r>
            <a:r>
              <a:rPr lang="cs-CZ" sz="1400" dirty="0">
                <a:solidFill>
                  <a:srgbClr val="777777"/>
                </a:solidFill>
              </a:rPr>
              <a:t>odolný proti prasknutí</a:t>
            </a:r>
            <a:endParaRPr lang="de-DE" sz="1400" dirty="0">
              <a:solidFill>
                <a:srgbClr val="77777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777777"/>
                </a:solidFill>
              </a:rPr>
              <a:t>Svařitelný se</a:t>
            </a:r>
            <a:r>
              <a:rPr lang="de-DE" sz="1400" dirty="0">
                <a:solidFill>
                  <a:srgbClr val="777777"/>
                </a:solidFill>
              </a:rPr>
              <a:t> Streifysoft-Volara</a:t>
            </a:r>
            <a:r>
              <a:rPr lang="cs-CZ" sz="1400" dirty="0">
                <a:solidFill>
                  <a:srgbClr val="777777"/>
                </a:solidFill>
              </a:rPr>
              <a:t> </a:t>
            </a:r>
            <a:r>
              <a:rPr lang="de-DE" sz="1400" dirty="0"/>
              <a:t>= </a:t>
            </a:r>
            <a:r>
              <a:rPr lang="cs-CZ" sz="1400" dirty="0"/>
              <a:t>polstrování</a:t>
            </a:r>
            <a:r>
              <a:rPr lang="de-DE" sz="1400" dirty="0">
                <a:solidFill>
                  <a:srgbClr val="777777"/>
                </a:solidFill>
              </a:rPr>
              <a:t> (</a:t>
            </a:r>
            <a:r>
              <a:rPr lang="de-DE" sz="1400" dirty="0"/>
              <a:t>110P63)</a:t>
            </a: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777777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solidFill>
                <a:srgbClr val="777777"/>
              </a:solidFill>
              <a:latin typeface="+mn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67544" y="5209397"/>
            <a:ext cx="33120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rgbClr val="777777"/>
                </a:solidFill>
              </a:rPr>
              <a:t>Obzvláště vhodný pro</a:t>
            </a:r>
            <a:r>
              <a:rPr lang="de-DE" sz="1400" dirty="0">
                <a:solidFill>
                  <a:srgbClr val="777777"/>
                </a:solidFill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de-DE" sz="1400" dirty="0" err="1">
                <a:solidFill>
                  <a:srgbClr val="777777"/>
                </a:solidFill>
              </a:rPr>
              <a:t>Semiflexib</a:t>
            </a:r>
            <a:r>
              <a:rPr lang="cs-CZ" sz="1400" dirty="0">
                <a:solidFill>
                  <a:srgbClr val="777777"/>
                </a:solidFill>
              </a:rPr>
              <a:t>ilní</a:t>
            </a:r>
            <a:r>
              <a:rPr lang="de-DE" sz="1400" dirty="0">
                <a:solidFill>
                  <a:srgbClr val="777777"/>
                </a:solidFill>
              </a:rPr>
              <a:t> </a:t>
            </a:r>
            <a:r>
              <a:rPr lang="cs-CZ" sz="1400" dirty="0">
                <a:solidFill>
                  <a:srgbClr val="777777"/>
                </a:solidFill>
              </a:rPr>
              <a:t>vnitřní části ortéz</a:t>
            </a:r>
            <a:r>
              <a:rPr lang="de-DE" sz="1400" dirty="0">
                <a:solidFill>
                  <a:srgbClr val="777777"/>
                </a:solidFill>
              </a:rPr>
              <a:t> </a:t>
            </a:r>
            <a:endParaRPr lang="cs-CZ" sz="1400" dirty="0">
              <a:solidFill>
                <a:srgbClr val="777777"/>
              </a:solidFill>
            </a:endParaRPr>
          </a:p>
          <a:p>
            <a:pPr marL="285750" indent="-285750">
              <a:buFontTx/>
              <a:buChar char="-"/>
            </a:pPr>
            <a:r>
              <a:rPr lang="cs-CZ" sz="1400" dirty="0">
                <a:solidFill>
                  <a:srgbClr val="777777"/>
                </a:solidFill>
              </a:rPr>
              <a:t>Polohovací dlahy a různé ortézy </a:t>
            </a:r>
            <a:endParaRPr lang="de-DE" sz="1400" dirty="0">
              <a:solidFill>
                <a:srgbClr val="777777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14251"/>
            <a:ext cx="3031125" cy="1917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605" y="1701912"/>
            <a:ext cx="3246851" cy="19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708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/>
              <a:t>Streifylit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111P500/4,5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995C1F-D43B-4299-8258-61D1712A9E75}" type="slidenum">
              <a:rPr lang="de-DE" smtClean="0"/>
              <a:t>8</a:t>
            </a:fld>
            <a:endParaRPr lang="de-DE"/>
          </a:p>
        </p:txBody>
      </p:sp>
      <p:pic>
        <p:nvPicPr>
          <p:cNvPr id="5" name="Inhaltsplatzhalter 9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323528" y="1700808"/>
            <a:ext cx="3103133" cy="1944092"/>
          </a:xfrm>
          <a:prstGeom prst="rect">
            <a:avLst/>
          </a:prstGeom>
        </p:spPr>
      </p:pic>
      <p:pic>
        <p:nvPicPr>
          <p:cNvPr id="6" name="Grafik 5" descr="H:\Bilder_Temporär\DSCN3060.JPG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23" b="92910" l="22752" r="77248"/>
                    </a14:imgEffect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10600" r="27048" b="15630"/>
          <a:stretch/>
        </p:blipFill>
        <p:spPr bwMode="auto">
          <a:xfrm>
            <a:off x="3426661" y="1700808"/>
            <a:ext cx="2002944" cy="1944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9605" y="1700808"/>
            <a:ext cx="3246083" cy="194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323528" y="3861048"/>
            <a:ext cx="8352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777777"/>
                </a:solidFill>
              </a:rPr>
              <a:t>Plast s pěnovým polstrováním</a:t>
            </a:r>
            <a:r>
              <a:rPr lang="de-DE" sz="1400" dirty="0">
                <a:solidFill>
                  <a:srgbClr val="777777"/>
                </a:solidFill>
              </a:rPr>
              <a:t> Polyolefin</a:t>
            </a:r>
            <a:r>
              <a:rPr lang="cs-CZ" sz="1400" dirty="0">
                <a:solidFill>
                  <a:srgbClr val="777777"/>
                </a:solidFill>
              </a:rPr>
              <a:t> </a:t>
            </a:r>
            <a:r>
              <a:rPr lang="de-DE" sz="1400" dirty="0">
                <a:solidFill>
                  <a:srgbClr val="777777"/>
                </a:solidFill>
              </a:rPr>
              <a:t>(PO)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777777"/>
                </a:solidFill>
              </a:rPr>
              <a:t>2mm </a:t>
            </a:r>
            <a:r>
              <a:rPr lang="cs-CZ" sz="1400" dirty="0">
                <a:solidFill>
                  <a:srgbClr val="777777"/>
                </a:solidFill>
              </a:rPr>
              <a:t>polstrování s uzavřenou strukturou</a:t>
            </a:r>
            <a:r>
              <a:rPr lang="de-DE" sz="1400" dirty="0">
                <a:solidFill>
                  <a:srgbClr val="777777"/>
                </a:solidFill>
              </a:rPr>
              <a:t> </a:t>
            </a:r>
            <a:r>
              <a:rPr lang="cs-CZ" sz="1400" dirty="0">
                <a:solidFill>
                  <a:srgbClr val="777777"/>
                </a:solidFill>
              </a:rPr>
              <a:t>antracitové barvy</a:t>
            </a:r>
            <a:r>
              <a:rPr lang="de-DE" sz="1400" dirty="0">
                <a:solidFill>
                  <a:srgbClr val="777777"/>
                </a:solidFill>
              </a:rPr>
              <a:t>/2,5mm </a:t>
            </a:r>
            <a:r>
              <a:rPr lang="cs-CZ" sz="1400" dirty="0">
                <a:solidFill>
                  <a:srgbClr val="777777"/>
                </a:solidFill>
              </a:rPr>
              <a:t>plast přírodně bílé barvy</a:t>
            </a:r>
            <a:endParaRPr lang="de-DE" sz="1400" dirty="0">
              <a:solidFill>
                <a:srgbClr val="77777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777777"/>
                </a:solidFill>
              </a:rPr>
              <a:t>Hlubokotažný při</a:t>
            </a:r>
            <a:r>
              <a:rPr lang="de-DE" sz="1400" dirty="0">
                <a:solidFill>
                  <a:srgbClr val="777777"/>
                </a:solidFill>
              </a:rPr>
              <a:t> 160</a:t>
            </a:r>
            <a:r>
              <a:rPr lang="cs-CZ" sz="1400" dirty="0">
                <a:solidFill>
                  <a:srgbClr val="777777"/>
                </a:solidFill>
              </a:rPr>
              <a:t> </a:t>
            </a:r>
            <a:r>
              <a:rPr lang="de-DE" sz="1400" dirty="0">
                <a:solidFill>
                  <a:srgbClr val="777777"/>
                </a:solidFill>
              </a:rPr>
              <a:t>°C, </a:t>
            </a:r>
            <a:r>
              <a:rPr lang="de-DE" sz="1400" dirty="0" err="1">
                <a:solidFill>
                  <a:srgbClr val="777777"/>
                </a:solidFill>
              </a:rPr>
              <a:t>termoplasti</a:t>
            </a:r>
            <a:r>
              <a:rPr lang="cs-CZ" sz="1400" dirty="0" err="1">
                <a:solidFill>
                  <a:srgbClr val="777777"/>
                </a:solidFill>
              </a:rPr>
              <a:t>cky</a:t>
            </a:r>
            <a:r>
              <a:rPr lang="cs-CZ" sz="1400" dirty="0">
                <a:solidFill>
                  <a:srgbClr val="777777"/>
                </a:solidFill>
              </a:rPr>
              <a:t> </a:t>
            </a:r>
            <a:r>
              <a:rPr lang="cs-CZ" sz="1400" dirty="0" smtClean="0">
                <a:solidFill>
                  <a:srgbClr val="777777"/>
                </a:solidFill>
              </a:rPr>
              <a:t>tvářitelný </a:t>
            </a:r>
            <a:r>
              <a:rPr lang="cs-CZ" sz="1400" dirty="0">
                <a:solidFill>
                  <a:srgbClr val="777777"/>
                </a:solidFill>
              </a:rPr>
              <a:t>od</a:t>
            </a:r>
            <a:r>
              <a:rPr lang="de-DE" sz="1400" dirty="0">
                <a:solidFill>
                  <a:srgbClr val="777777"/>
                </a:solidFill>
              </a:rPr>
              <a:t> 80</a:t>
            </a:r>
            <a:r>
              <a:rPr lang="cs-CZ" sz="1400" dirty="0">
                <a:solidFill>
                  <a:srgbClr val="777777"/>
                </a:solidFill>
              </a:rPr>
              <a:t> </a:t>
            </a:r>
            <a:r>
              <a:rPr lang="de-DE" sz="1400" dirty="0">
                <a:solidFill>
                  <a:srgbClr val="777777"/>
                </a:solidFill>
              </a:rPr>
              <a:t>°C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777777"/>
                </a:solidFill>
              </a:rPr>
              <a:t>Barvitelný</a:t>
            </a:r>
            <a:r>
              <a:rPr lang="de-DE" sz="1400" dirty="0">
                <a:solidFill>
                  <a:srgbClr val="777777"/>
                </a:solidFill>
              </a:rPr>
              <a:t>, de</a:t>
            </a:r>
            <a:r>
              <a:rPr lang="cs-CZ" sz="1400" dirty="0" err="1">
                <a:solidFill>
                  <a:srgbClr val="777777"/>
                </a:solidFill>
              </a:rPr>
              <a:t>zinfikovatelný</a:t>
            </a:r>
            <a:r>
              <a:rPr lang="de-DE" sz="1400" dirty="0">
                <a:solidFill>
                  <a:srgbClr val="777777"/>
                </a:solidFill>
              </a:rPr>
              <a:t>, </a:t>
            </a:r>
            <a:r>
              <a:rPr lang="de-DE" sz="1400" dirty="0" err="1">
                <a:solidFill>
                  <a:srgbClr val="777777"/>
                </a:solidFill>
              </a:rPr>
              <a:t>biokompatib</a:t>
            </a:r>
            <a:r>
              <a:rPr lang="cs-CZ" sz="1400" dirty="0">
                <a:solidFill>
                  <a:srgbClr val="777777"/>
                </a:solidFill>
              </a:rPr>
              <a:t>ilní</a:t>
            </a:r>
            <a:r>
              <a:rPr lang="de-DE" sz="1400" dirty="0">
                <a:solidFill>
                  <a:srgbClr val="777777"/>
                </a:solidFill>
              </a:rPr>
              <a:t>, </a:t>
            </a:r>
            <a:r>
              <a:rPr lang="cs-CZ" sz="1400" dirty="0">
                <a:solidFill>
                  <a:srgbClr val="777777"/>
                </a:solidFill>
              </a:rPr>
              <a:t>odolný proti prasknutí, s nízkou srážlivostí</a:t>
            </a:r>
            <a:endParaRPr lang="de-DE" sz="1400" dirty="0">
              <a:solidFill>
                <a:srgbClr val="77777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777777"/>
                </a:solidFill>
              </a:rPr>
              <a:t>Svářitelný se</a:t>
            </a:r>
            <a:r>
              <a:rPr lang="de-DE" sz="1400" dirty="0">
                <a:solidFill>
                  <a:srgbClr val="777777"/>
                </a:solidFill>
              </a:rPr>
              <a:t> </a:t>
            </a:r>
            <a:r>
              <a:rPr lang="de-DE" sz="1400" dirty="0" err="1">
                <a:solidFill>
                  <a:srgbClr val="777777"/>
                </a:solidFill>
              </a:rPr>
              <a:t>Streifylen</a:t>
            </a:r>
            <a:r>
              <a:rPr lang="cs-CZ" sz="1400" dirty="0">
                <a:solidFill>
                  <a:srgbClr val="777777"/>
                </a:solidFill>
              </a:rPr>
              <a:t>em </a:t>
            </a:r>
            <a:r>
              <a:rPr lang="de-DE" sz="1400" dirty="0">
                <a:solidFill>
                  <a:srgbClr val="777777"/>
                </a:solidFill>
              </a:rPr>
              <a:t>(111P17), </a:t>
            </a:r>
            <a:r>
              <a:rPr lang="de-DE" sz="1400" dirty="0" err="1">
                <a:solidFill>
                  <a:srgbClr val="777777"/>
                </a:solidFill>
              </a:rPr>
              <a:t>Streifydur</a:t>
            </a:r>
            <a:r>
              <a:rPr lang="cs-CZ" sz="1400" dirty="0">
                <a:solidFill>
                  <a:srgbClr val="777777"/>
                </a:solidFill>
              </a:rPr>
              <a:t>em </a:t>
            </a:r>
            <a:r>
              <a:rPr lang="de-DE" sz="1400" dirty="0">
                <a:solidFill>
                  <a:srgbClr val="777777"/>
                </a:solidFill>
              </a:rPr>
              <a:t>(111P25) </a:t>
            </a:r>
            <a:r>
              <a:rPr lang="cs-CZ" sz="1400" dirty="0">
                <a:solidFill>
                  <a:srgbClr val="777777"/>
                </a:solidFill>
              </a:rPr>
              <a:t>a </a:t>
            </a:r>
            <a:r>
              <a:rPr lang="de-DE" sz="1400" dirty="0" err="1">
                <a:solidFill>
                  <a:srgbClr val="777777"/>
                </a:solidFill>
              </a:rPr>
              <a:t>Streifysoft</a:t>
            </a:r>
            <a:r>
              <a:rPr lang="de-DE" sz="1400" dirty="0">
                <a:solidFill>
                  <a:srgbClr val="777777"/>
                </a:solidFill>
              </a:rPr>
              <a:t> </a:t>
            </a:r>
            <a:r>
              <a:rPr lang="de-DE" sz="1400" dirty="0" err="1">
                <a:solidFill>
                  <a:srgbClr val="777777"/>
                </a:solidFill>
              </a:rPr>
              <a:t>Volara</a:t>
            </a:r>
            <a:r>
              <a:rPr lang="de-DE" sz="1400" dirty="0">
                <a:solidFill>
                  <a:srgbClr val="777777"/>
                </a:solidFill>
              </a:rPr>
              <a:t> (</a:t>
            </a:r>
            <a:r>
              <a:rPr lang="de-DE" sz="1400" dirty="0"/>
              <a:t>110P63</a:t>
            </a:r>
            <a:r>
              <a:rPr lang="de-DE" sz="1600" dirty="0" smtClean="0"/>
              <a:t>)</a:t>
            </a:r>
            <a:endParaRPr lang="de-DE" sz="1600" dirty="0">
              <a:solidFill>
                <a:srgbClr val="777777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95536" y="5209397"/>
            <a:ext cx="331204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rgbClr val="777777"/>
                </a:solidFill>
              </a:rPr>
              <a:t>Obzvláště vhodný pro</a:t>
            </a:r>
            <a:r>
              <a:rPr lang="de-DE" sz="1400" dirty="0">
                <a:solidFill>
                  <a:srgbClr val="777777"/>
                </a:solidFill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cs-CZ" sz="1400" dirty="0">
                <a:solidFill>
                  <a:srgbClr val="777777"/>
                </a:solidFill>
              </a:rPr>
              <a:t>Všechny polohovací ortézy včetně těch s</a:t>
            </a:r>
            <a:r>
              <a:rPr lang="de-DE" sz="1400" dirty="0">
                <a:solidFill>
                  <a:srgbClr val="777777"/>
                </a:solidFill>
              </a:rPr>
              <a:t> </a:t>
            </a:r>
            <a:r>
              <a:rPr lang="cs-CZ" sz="1400" dirty="0">
                <a:solidFill>
                  <a:srgbClr val="777777"/>
                </a:solidFill>
              </a:rPr>
              <a:t>malými prohyby a rádiusy</a:t>
            </a:r>
            <a:endParaRPr lang="de-DE" sz="1400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de-DE" sz="1400" dirty="0" err="1">
                <a:solidFill>
                  <a:srgbClr val="777777"/>
                </a:solidFill>
              </a:rPr>
              <a:t>Flexib</a:t>
            </a:r>
            <a:r>
              <a:rPr lang="cs-CZ" sz="1400" dirty="0">
                <a:solidFill>
                  <a:srgbClr val="777777"/>
                </a:solidFill>
              </a:rPr>
              <a:t>ilní korzety k sedu </a:t>
            </a:r>
            <a:r>
              <a:rPr lang="cs-CZ" sz="1400" dirty="0"/>
              <a:t>a korzety k fixaci</a:t>
            </a:r>
            <a:endParaRPr lang="de-DE" sz="1400" dirty="0"/>
          </a:p>
          <a:p>
            <a:pPr marL="285750" indent="-285750">
              <a:buFontTx/>
              <a:buChar char="-"/>
            </a:pPr>
            <a:endParaRPr lang="de-DE" sz="1600" dirty="0">
              <a:solidFill>
                <a:srgbClr val="777777"/>
              </a:solidFill>
              <a:latin typeface="+mn-l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706637" y="5209397"/>
            <a:ext cx="360978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777777"/>
                </a:solidFill>
              </a:rPr>
              <a:t>Nevhodný </a:t>
            </a:r>
            <a:r>
              <a:rPr lang="cs-CZ" sz="1400" dirty="0">
                <a:solidFill>
                  <a:srgbClr val="777777"/>
                </a:solidFill>
              </a:rPr>
              <a:t>pro</a:t>
            </a:r>
            <a:r>
              <a:rPr lang="de-DE" sz="1400" dirty="0">
                <a:solidFill>
                  <a:srgbClr val="777777"/>
                </a:solidFill>
              </a:rPr>
              <a:t>:</a:t>
            </a:r>
          </a:p>
          <a:p>
            <a:r>
              <a:rPr lang="cs-CZ" sz="1400" dirty="0">
                <a:solidFill>
                  <a:srgbClr val="FF0000"/>
                </a:solidFill>
              </a:rPr>
              <a:t> </a:t>
            </a:r>
            <a:r>
              <a:rPr lang="cs-CZ" sz="1400" dirty="0">
                <a:solidFill>
                  <a:schemeClr val="tx2">
                    <a:lumMod val="50000"/>
                  </a:schemeClr>
                </a:solidFill>
              </a:rPr>
              <a:t>-</a:t>
            </a:r>
            <a:r>
              <a:rPr lang="cs-CZ" sz="1400" dirty="0">
                <a:solidFill>
                  <a:srgbClr val="FF0000"/>
                </a:solidFill>
              </a:rPr>
              <a:t>  </a:t>
            </a:r>
            <a:r>
              <a:rPr lang="cs-CZ" sz="1400" dirty="0"/>
              <a:t>Více zatěžované ortézy a ortézy </a:t>
            </a:r>
            <a:r>
              <a:rPr lang="cs-CZ" sz="1400" dirty="0" smtClean="0"/>
              <a:t>s</a:t>
            </a:r>
            <a:r>
              <a:rPr lang="de-DE" sz="1400" dirty="0" smtClean="0"/>
              <a:t> </a:t>
            </a:r>
            <a:r>
              <a:rPr lang="cs-CZ" sz="1400" dirty="0" smtClean="0"/>
              <a:t>  odvalem</a:t>
            </a:r>
            <a:endParaRPr lang="de-DE" sz="1400" dirty="0"/>
          </a:p>
          <a:p>
            <a:pPr marL="285750" indent="-285750">
              <a:buFontTx/>
              <a:buChar char="-"/>
            </a:pPr>
            <a:endParaRPr lang="de-DE" sz="1600" dirty="0">
              <a:solidFill>
                <a:srgbClr val="777777"/>
              </a:solidFill>
              <a:latin typeface="+mn-lt"/>
            </a:endParaRPr>
          </a:p>
          <a:p>
            <a:pPr marL="285750" indent="-285750">
              <a:buFontTx/>
              <a:buChar char="-"/>
            </a:pPr>
            <a:endParaRPr lang="de-DE" sz="1600" dirty="0">
              <a:solidFill>
                <a:srgbClr val="777777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725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Přehled termoplastů 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995C1F-D43B-4299-8258-61D1712A9E75}" type="slidenum">
              <a:rPr lang="de-DE" smtClean="0"/>
              <a:t>9</a:t>
            </a:fld>
            <a:endParaRPr lang="de-DE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69180865"/>
              </p:ext>
            </p:extLst>
          </p:nvPr>
        </p:nvGraphicFramePr>
        <p:xfrm>
          <a:off x="323850" y="1628775"/>
          <a:ext cx="8352606" cy="4359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734"/>
                <a:gridCol w="1368152"/>
                <a:gridCol w="216024"/>
                <a:gridCol w="1872208"/>
                <a:gridCol w="1800200"/>
                <a:gridCol w="1368152"/>
                <a:gridCol w="1224136"/>
              </a:tblGrid>
              <a:tr h="504081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Typ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 marL="54000" marR="54000" marT="0"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Označení</a:t>
                      </a:r>
                      <a:endParaRPr lang="de-DE" dirty="0"/>
                    </a:p>
                  </a:txBody>
                  <a:tcPr marL="54000" marR="54000" anchor="ctr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Použití </a:t>
                      </a:r>
                      <a:r>
                        <a:rPr lang="cs-CZ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O</a:t>
                      </a:r>
                      <a:r>
                        <a:rPr lang="cs-CZ" dirty="0" err="1" smtClean="0"/>
                        <a:t>rtotika</a:t>
                      </a:r>
                      <a:r>
                        <a:rPr lang="cs-CZ" dirty="0" smtClean="0"/>
                        <a:t>/</a:t>
                      </a:r>
                      <a:r>
                        <a:rPr lang="cs-CZ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</a:t>
                      </a:r>
                      <a:r>
                        <a:rPr lang="cs-CZ" dirty="0" smtClean="0"/>
                        <a:t>rotetika</a:t>
                      </a:r>
                      <a:endParaRPr lang="de-DE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54000" marR="54000" marT="0" anchor="ctr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 marL="54000" marR="54000" marT="0"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Vlastnosti</a:t>
                      </a:r>
                      <a:endParaRPr lang="de-DE" dirty="0"/>
                    </a:p>
                  </a:txBody>
                  <a:tcPr marL="54000" marR="54000" anchor="ctr"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Te</a:t>
                      </a:r>
                      <a:r>
                        <a:rPr lang="cs-CZ" dirty="0"/>
                        <a:t>ploty zpracování</a:t>
                      </a:r>
                      <a:endParaRPr lang="de-DE" dirty="0"/>
                    </a:p>
                  </a:txBody>
                  <a:tcPr marL="54000" marR="54000" anchor="ctr"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Informa</a:t>
                      </a:r>
                      <a:r>
                        <a:rPr lang="cs-CZ" dirty="0"/>
                        <a:t>ce</a:t>
                      </a:r>
                      <a:endParaRPr lang="de-DE" dirty="0"/>
                    </a:p>
                  </a:txBody>
                  <a:tcPr marL="54000" marR="54000" anchor="ctr"/>
                </a:tc>
              </a:tr>
              <a:tr h="830733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PS</a:t>
                      </a:r>
                    </a:p>
                  </a:txBody>
                  <a:tcPr marL="54000" marR="5400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Streifytec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Steif,</a:t>
                      </a:r>
                    </a:p>
                    <a:p>
                      <a:pPr algn="l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111P170/..</a:t>
                      </a:r>
                    </a:p>
                  </a:txBody>
                  <a:tcPr marL="54000" marR="54000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000" marR="5400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Vhodný pro objímky k prvovybavení a zkušební objímky. 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000" marR="54000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Šeříkově–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transparent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ní barvy. Odolný proti nárazu a prasknutí. Hlubokotažný, nesrážlivý.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000" marR="54000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Podle tloušťky</a:t>
                      </a:r>
                      <a:r>
                        <a:rPr lang="de-DE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</a:t>
                      </a:r>
                    </a:p>
                    <a:p>
                      <a:pPr algn="l" fontAlgn="ctr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 160 – 170 °C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000" marR="54000" marT="9525" marB="0" anchor="ctr"/>
                </a:tc>
                <a:tc>
                  <a:txBody>
                    <a:bodyPr/>
                    <a:lstStyle/>
                    <a:p>
                      <a:r>
                        <a:rPr lang="cs-CZ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Tvrdý p</a:t>
                      </a:r>
                      <a:r>
                        <a:rPr lang="de-DE" sz="11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olystyrol</a:t>
                      </a:r>
                      <a:r>
                        <a:rPr lang="cs-CZ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Nepoužívat rozpouštědla nebo b</a:t>
                      </a:r>
                      <a:r>
                        <a:rPr lang="de-DE" sz="11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enz</a:t>
                      </a:r>
                      <a:r>
                        <a:rPr lang="cs-CZ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í</a:t>
                      </a:r>
                      <a:r>
                        <a:rPr lang="de-DE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cs-CZ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de-DE" sz="110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anchor="ctr"/>
                </a:tc>
              </a:tr>
              <a:tr h="96575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EVA</a:t>
                      </a:r>
                    </a:p>
                  </a:txBody>
                  <a:tcPr marL="54000" marR="5400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Streifytec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Extra-Soft</a:t>
                      </a:r>
                    </a:p>
                    <a:p>
                      <a:pPr algn="l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111P176/..</a:t>
                      </a:r>
                    </a:p>
                  </a:txBody>
                  <a:tcPr marL="54000" marR="54000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P</a:t>
                      </a:r>
                      <a:endParaRPr lang="de-DE" sz="11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54000" marR="5400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 velice měkké a flexibilní vnitřní stehenní objímky. Také pro 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ISNY-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</a:t>
                      </a:r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echnik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u.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000" marR="54000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Průsvitný.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Dlouhodobě elastický. </a:t>
                      </a:r>
                    </a:p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Hlubokotažný a svařitelný. Nesrážlivý. 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000" marR="54000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Podle tloušťky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135 °</a:t>
                      </a:r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000" marR="54000" marT="9525" marB="0" anchor="ctr"/>
                </a:tc>
                <a:tc>
                  <a:txBody>
                    <a:bodyPr/>
                    <a:lstStyle/>
                    <a:p>
                      <a:r>
                        <a:rPr lang="cs-CZ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 něco pevnější než</a:t>
                      </a:r>
                      <a:r>
                        <a:rPr lang="de-DE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1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Streifyflex</a:t>
                      </a:r>
                      <a:r>
                        <a:rPr lang="cs-CZ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de-DE" sz="110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anchor="ctr"/>
                </a:tc>
              </a:tr>
              <a:tr h="648072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EVA</a:t>
                      </a:r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</a:t>
                      </a:r>
                    </a:p>
                    <a:p>
                      <a:pPr algn="l" fontAlgn="ctr"/>
                      <a:r>
                        <a:rPr lang="de-DE" sz="900" b="0" i="0" u="none" strike="noStrike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silikon</a:t>
                      </a:r>
                      <a:endParaRPr lang="de-DE" sz="900" b="0" i="0" u="none" strike="noStrike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54000" marR="5400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Streifytec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Extra-Soft</a:t>
                      </a:r>
                    </a:p>
                    <a:p>
                      <a:pPr algn="l" fontAlgn="ctr"/>
                      <a:r>
                        <a:rPr lang="de-DE" sz="1100" b="0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se </a:t>
                      </a:r>
                      <a:r>
                        <a:rPr lang="de-DE" sz="1100" b="0" i="0" u="none" strike="noStrike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silikonem</a:t>
                      </a:r>
                      <a:r>
                        <a:rPr lang="de-DE" sz="1100" b="0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,</a:t>
                      </a:r>
                      <a:endParaRPr lang="de-DE" sz="11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  <a:p>
                      <a:pPr algn="l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111P178/..</a:t>
                      </a:r>
                    </a:p>
                  </a:txBody>
                  <a:tcPr marL="54000" marR="54000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000" marR="5400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Viz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 </a:t>
                      </a:r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Streifyflex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ale s příměsí silikonu. Proto jsou slabší materiály dále vhodné pro objímky HK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 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ISNY-Technik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u.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000" marR="54000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Mléčné barvy.</a:t>
                      </a:r>
                    </a:p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Dlouhodobě elastický. </a:t>
                      </a:r>
                    </a:p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Hlubokotažný a svařitelný. Nesrážlivý.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„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Voskový povrch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“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– dobrá ulpínavost.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000" marR="54000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Podle tloušťky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 120 – 135 °</a:t>
                      </a:r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000" marR="54000" marT="9525" marB="0" anchor="ctr"/>
                </a:tc>
                <a:tc>
                  <a:txBody>
                    <a:bodyPr/>
                    <a:lstStyle/>
                    <a:p>
                      <a:r>
                        <a:rPr lang="cs-CZ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Příměs silikonu zaručuje lepší ulpínání na pokožce. </a:t>
                      </a:r>
                      <a:endParaRPr lang="de-DE" sz="110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anchor="ctr"/>
                </a:tc>
              </a:tr>
              <a:tr h="907338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EVA</a:t>
                      </a:r>
                    </a:p>
                  </a:txBody>
                  <a:tcPr marL="54000" marR="5400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Streifytec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Excel,</a:t>
                      </a:r>
                    </a:p>
                    <a:p>
                      <a:pPr algn="l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111P183/..</a:t>
                      </a:r>
                    </a:p>
                  </a:txBody>
                  <a:tcPr marL="54000" marR="54000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000" marR="5400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 velice měkké a flexibilní vnitřní stehenní objímky. Také pro 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ISNY-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</a:t>
                      </a:r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echnik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u.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000" marR="54000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Průsvitný.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Dlouhodobě elastický. </a:t>
                      </a:r>
                    </a:p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Hlubokotažný a svařitelný. Nesrážlivý. 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000" marR="54000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Podle tloušťky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 135 °C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000" marR="54000" marT="9525" marB="0" anchor="ctr"/>
                </a:tc>
                <a:tc>
                  <a:txBody>
                    <a:bodyPr/>
                    <a:lstStyle/>
                    <a:p>
                      <a:r>
                        <a:rPr lang="cs-CZ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Jeden z nejměkčích a velice kvalitních materiálů. </a:t>
                      </a:r>
                      <a:endParaRPr lang="de-DE" sz="110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378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-423 Präsentationsvorlage_2015-01-20">
  <a:themeElements>
    <a:clrScheme name="Streifeneder">
      <a:dk1>
        <a:srgbClr val="777777"/>
      </a:dk1>
      <a:lt1>
        <a:srgbClr val="FFFFFF"/>
      </a:lt1>
      <a:dk2>
        <a:srgbClr val="44546A"/>
      </a:dk2>
      <a:lt2>
        <a:srgbClr val="E7E6E6"/>
      </a:lt2>
      <a:accent1>
        <a:srgbClr val="BFBFBF"/>
      </a:accent1>
      <a:accent2>
        <a:srgbClr val="00538A"/>
      </a:accent2>
      <a:accent3>
        <a:srgbClr val="A5A5A5"/>
      </a:accent3>
      <a:accent4>
        <a:srgbClr val="0070C0"/>
      </a:accent4>
      <a:accent5>
        <a:srgbClr val="777777"/>
      </a:accent5>
      <a:accent6>
        <a:srgbClr val="0084B4"/>
      </a:accent6>
      <a:hlink>
        <a:srgbClr val="777777"/>
      </a:hlink>
      <a:folHlink>
        <a:srgbClr val="00538A"/>
      </a:folHlink>
    </a:clrScheme>
    <a:fontScheme name="Streifeneder">
      <a:majorFont>
        <a:latin typeface="Humnst777 Lt BT"/>
        <a:ea typeface=""/>
        <a:cs typeface=""/>
      </a:majorFont>
      <a:minorFont>
        <a:latin typeface="Humnst777 Lt B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ndarddesign">
  <a:themeElements>
    <a:clrScheme name="Streifeneder_Training">
      <a:dk1>
        <a:srgbClr val="777777"/>
      </a:dk1>
      <a:lt1>
        <a:srgbClr val="FFFFFF"/>
      </a:lt1>
      <a:dk2>
        <a:srgbClr val="44546A"/>
      </a:dk2>
      <a:lt2>
        <a:srgbClr val="E7E6E6"/>
      </a:lt2>
      <a:accent1>
        <a:srgbClr val="BFBFBF"/>
      </a:accent1>
      <a:accent2>
        <a:srgbClr val="118F40"/>
      </a:accent2>
      <a:accent3>
        <a:srgbClr val="A5A5A5"/>
      </a:accent3>
      <a:accent4>
        <a:srgbClr val="648F64"/>
      </a:accent4>
      <a:accent5>
        <a:srgbClr val="777777"/>
      </a:accent5>
      <a:accent6>
        <a:srgbClr val="326446"/>
      </a:accent6>
      <a:hlink>
        <a:srgbClr val="777777"/>
      </a:hlink>
      <a:folHlink>
        <a:srgbClr val="326446"/>
      </a:folHlink>
    </a:clrScheme>
    <a:fontScheme name="Streifeneder">
      <a:majorFont>
        <a:latin typeface="Humnst777 Lt BT"/>
        <a:ea typeface=""/>
        <a:cs typeface=""/>
      </a:majorFont>
      <a:minorFont>
        <a:latin typeface="Humnst777 Lt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FO-423 Präsentationsvorlage_2015-01-20</Template>
  <TotalTime>78</TotalTime>
  <Words>1619</Words>
  <Application>Microsoft Office PowerPoint</Application>
  <PresentationFormat>Předvádění na obrazovce (4:3)</PresentationFormat>
  <Paragraphs>339</Paragraphs>
  <Slides>11</Slides>
  <Notes>9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11</vt:i4>
      </vt:variant>
    </vt:vector>
  </HeadingPairs>
  <TitlesOfParts>
    <vt:vector size="13" baseType="lpstr">
      <vt:lpstr>FO-423 Präsentationsvorlage_2015-01-20</vt:lpstr>
      <vt:lpstr>Standarddesign</vt:lpstr>
      <vt:lpstr>Moderní plasty v ortopedické protetice </vt:lpstr>
      <vt:lpstr>Co jsou plasty?</vt:lpstr>
      <vt:lpstr>Druhy plastů </vt:lpstr>
      <vt:lpstr>Běžně používané plasty v ortopedické protetice </vt:lpstr>
      <vt:lpstr>Přehled termoplastů </vt:lpstr>
      <vt:lpstr>Přehled termoplastů </vt:lpstr>
      <vt:lpstr>Streifydur ortho 111P127</vt:lpstr>
      <vt:lpstr>Streifylit duo 111P500/4,5</vt:lpstr>
      <vt:lpstr>Přehled termoplastů </vt:lpstr>
      <vt:lpstr>Přehled termoplastů</vt:lpstr>
      <vt:lpstr>Děkujeme Vám za Vaši pozornost a zájem o naši přednášku!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Materialtechnik Streifeneder</dc:title>
  <dc:creator>Kosse, Sabine</dc:creator>
  <cp:lastModifiedBy>Zednik</cp:lastModifiedBy>
  <cp:revision>119</cp:revision>
  <dcterms:created xsi:type="dcterms:W3CDTF">2019-01-23T08:15:46Z</dcterms:created>
  <dcterms:modified xsi:type="dcterms:W3CDTF">2019-04-09T05:16:16Z</dcterms:modified>
</cp:coreProperties>
</file>